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8" r:id="rId3"/>
    <p:sldId id="294" r:id="rId4"/>
    <p:sldId id="276" r:id="rId5"/>
    <p:sldId id="285" r:id="rId6"/>
    <p:sldId id="297" r:id="rId7"/>
    <p:sldId id="305" r:id="rId8"/>
    <p:sldId id="310" r:id="rId9"/>
    <p:sldId id="311" r:id="rId10"/>
    <p:sldId id="302" r:id="rId11"/>
    <p:sldId id="313" r:id="rId12"/>
    <p:sldId id="286" r:id="rId13"/>
    <p:sldId id="290" r:id="rId14"/>
    <p:sldId id="304" r:id="rId15"/>
    <p:sldId id="287" r:id="rId16"/>
    <p:sldId id="298" r:id="rId17"/>
    <p:sldId id="307" r:id="rId18"/>
    <p:sldId id="306" r:id="rId19"/>
    <p:sldId id="288" r:id="rId20"/>
    <p:sldId id="295" r:id="rId21"/>
    <p:sldId id="312" r:id="rId22"/>
    <p:sldId id="309" r:id="rId23"/>
    <p:sldId id="289" r:id="rId24"/>
    <p:sldId id="293" r:id="rId25"/>
    <p:sldId id="284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74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78B"/>
    <a:srgbClr val="0094D4"/>
    <a:srgbClr val="5F5F5F"/>
    <a:srgbClr val="D9D9D9"/>
    <a:srgbClr val="124870"/>
    <a:srgbClr val="FFFFFF"/>
    <a:srgbClr val="486AA4"/>
    <a:srgbClr val="EF9D43"/>
    <a:srgbClr val="D1362E"/>
    <a:srgbClr val="01B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0" autoAdjust="0"/>
    <p:restoredTop sz="91502" autoAdjust="0"/>
  </p:normalViewPr>
  <p:slideViewPr>
    <p:cSldViewPr snapToGrid="0" showGuides="1">
      <p:cViewPr varScale="1">
        <p:scale>
          <a:sx n="77" d="100"/>
          <a:sy n="77" d="100"/>
        </p:scale>
        <p:origin x="62" y="130"/>
      </p:cViewPr>
      <p:guideLst>
        <p:guide orient="horz" pos="346"/>
        <p:guide pos="438"/>
        <p:guide pos="7242"/>
        <p:guide orient="horz" pos="3974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452DD8-EC6B-400F-BD39-4B14622873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DADBE-13A0-4307-B519-2DF4BF8D40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6B49-4CD4-47CA-87D6-423D1F53C14F}" type="datetimeFigureOut">
              <a:rPr lang="en-ID" smtClean="0"/>
              <a:t>11/05/2021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28CF0-7433-4079-A22C-EC8D61EF44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76406-3C67-4458-8FA8-D211A16F5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791C4-BA17-4E59-B496-E26D20257E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32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88F66-9A1C-4D47-9257-8629A8613FEC}" type="datetimeFigureOut">
              <a:rPr lang="en-ID" smtClean="0"/>
              <a:t>11/05/2021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65833-A974-4525-A726-7355CD7BB5F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530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6AF5-CF1B-4C0B-8946-5A64CD829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2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266AF5-CF1B-4C0B-8946-5A64CD829C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1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65833-A974-4525-A726-7355CD7BB5F4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577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피자와 도넛을 동일하게 구입한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있을 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꼬깔콘을</a:t>
            </a:r>
            <a:r>
              <a:rPr lang="ko-KR" altLang="en-US" dirty="0" smtClean="0"/>
              <a:t> 구매하게 되면 </a:t>
            </a:r>
            <a:r>
              <a:rPr lang="en-US" altLang="ko-KR" dirty="0" smtClean="0"/>
              <a:t>B</a:t>
            </a:r>
            <a:r>
              <a:rPr lang="ko-KR" altLang="en-US" dirty="0" smtClean="0"/>
              <a:t>에게도 </a:t>
            </a:r>
            <a:r>
              <a:rPr lang="ko-KR" altLang="en-US" dirty="0" err="1" smtClean="0"/>
              <a:t>꼬깔콘을</a:t>
            </a:r>
            <a:r>
              <a:rPr lang="ko-KR" altLang="en-US" dirty="0" smtClean="0"/>
              <a:t> 추천해주는 것이 협업 </a:t>
            </a:r>
            <a:r>
              <a:rPr lang="ko-KR" altLang="en-US" dirty="0" err="1" smtClean="0"/>
              <a:t>필터링이다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65833-A974-4525-A726-7355CD7BB5F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182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543650-1995-4425-B3F4-E6ECD8928F2C}"/>
              </a:ext>
            </a:extLst>
          </p:cNvPr>
          <p:cNvGrpSpPr/>
          <p:nvPr userDrawn="1"/>
        </p:nvGrpSpPr>
        <p:grpSpPr>
          <a:xfrm>
            <a:off x="11404996" y="3099991"/>
            <a:ext cx="183357" cy="658019"/>
            <a:chOff x="11404996" y="2428874"/>
            <a:chExt cx="183357" cy="658019"/>
          </a:xfrm>
        </p:grpSpPr>
        <p:sp>
          <p:nvSpPr>
            <p:cNvPr id="8" name="Multiplication Sign 7">
              <a:extLst>
                <a:ext uri="{FF2B5EF4-FFF2-40B4-BE49-F238E27FC236}">
                  <a16:creationId xmlns:a16="http://schemas.microsoft.com/office/drawing/2014/main" id="{668B2650-8755-4BDE-A5EF-707A600F608B}"/>
                </a:ext>
              </a:extLst>
            </p:cNvPr>
            <p:cNvSpPr/>
            <p:nvPr/>
          </p:nvSpPr>
          <p:spPr>
            <a:xfrm>
              <a:off x="11404996" y="2428874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1D3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Multiplication Sign 8">
              <a:extLst>
                <a:ext uri="{FF2B5EF4-FFF2-40B4-BE49-F238E27FC236}">
                  <a16:creationId xmlns:a16="http://schemas.microsoft.com/office/drawing/2014/main" id="{54F617FE-4280-4505-892F-9073FC668C40}"/>
                </a:ext>
              </a:extLst>
            </p:cNvPr>
            <p:cNvSpPr/>
            <p:nvPr/>
          </p:nvSpPr>
          <p:spPr>
            <a:xfrm>
              <a:off x="11404996" y="2666205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1D3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69D747BE-A6D5-4EBC-84B4-90DBD0420953}"/>
                </a:ext>
              </a:extLst>
            </p:cNvPr>
            <p:cNvSpPr/>
            <p:nvPr/>
          </p:nvSpPr>
          <p:spPr>
            <a:xfrm>
              <a:off x="11404996" y="2903536"/>
              <a:ext cx="183357" cy="183357"/>
            </a:xfrm>
            <a:prstGeom prst="mathMultiply">
              <a:avLst>
                <a:gd name="adj1" fmla="val 15728"/>
              </a:avLst>
            </a:prstGeom>
            <a:solidFill>
              <a:srgbClr val="1D3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1" name="Picture 6" descr="woman holding silver iPhone 6">
            <a:extLst>
              <a:ext uri="{FF2B5EF4-FFF2-40B4-BE49-F238E27FC236}">
                <a16:creationId xmlns:a16="http://schemas.microsoft.com/office/drawing/2014/main" id="{A79C5D99-76C3-4647-966A-D984E64611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325" y="1049064"/>
            <a:ext cx="4967164" cy="392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0338ED69-7398-4A00-9E37-79D52CC300FC}"/>
              </a:ext>
            </a:extLst>
          </p:cNvPr>
          <p:cNvSpPr/>
          <p:nvPr userDrawn="1"/>
        </p:nvSpPr>
        <p:spPr>
          <a:xfrm flipV="1">
            <a:off x="2175006" y="2120783"/>
            <a:ext cx="8796600" cy="3927079"/>
          </a:xfrm>
          <a:prstGeom prst="round1Rect">
            <a:avLst>
              <a:gd name="adj" fmla="val 8178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6FA4E-7675-4ED1-AF5A-C6CF8E5808BB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0"/>
            <a:ext cx="0" cy="2773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EC3D08-B4DE-4DC5-8F10-6811CFBE1E3B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4084323"/>
            <a:ext cx="0" cy="277367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237990-2998-47F1-A389-F878C6FAA4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50099" y="3520678"/>
            <a:ext cx="4533897" cy="1455463"/>
          </a:xfrm>
        </p:spPr>
        <p:txBody>
          <a:bodyPr anchor="b"/>
          <a:lstStyle>
            <a:lvl1pPr algn="l"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  <a:endParaRPr lang="en-ID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2980" y="6348454"/>
            <a:ext cx="922016" cy="4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93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AEF0-D0E4-4B15-87A8-0C82DBA7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D51D-1A83-4DBA-A857-3A396711A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E19E0-7189-48B5-A60A-0FC425A0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2C310-9B30-49B8-B9B1-C7819C45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7688E-37EE-4D73-B9C6-D8B72024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EBBD6-19FD-4BE4-B07C-A8559DFB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855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CC0F-2C49-4C6F-BC9A-D91B3708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5FF28-16B3-471D-A5E7-D2B5A40FE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FBCC1-331D-41A7-9686-2B1F8289A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7AA87-D5D1-4CF9-B4BB-49BDA086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AD930-0034-4787-A1A7-F835B893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8BEDA-8577-4C65-B4AD-BB577EE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103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4FC4-6922-48FC-80DB-5CBFA4C4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6EAE2-D0BF-481A-9852-153A2A08F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437C-32DA-42A9-AE8D-10662FB5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08333-0AC6-4689-88CF-A9732679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FEDD7-34D1-459C-A059-34E0EC23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011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AEEEF-6AB7-45C5-B35C-098BEE41D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603E7-1683-435A-9DC6-9C4F91928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44164-B5ED-4DCE-86A3-92965EE3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65899-2420-4D33-BFFE-21FA5520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0B2DC-EA0B-4756-B22A-D8232522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239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124B-FD8C-4190-B36A-98398FD8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19" y="908519"/>
            <a:ext cx="10786756" cy="782169"/>
          </a:xfrm>
        </p:spPr>
        <p:txBody>
          <a:bodyPr lIns="0" anchor="t" anchorCtr="0"/>
          <a:lstStyle>
            <a:lvl1pPr>
              <a:defRPr lang="en-ID" sz="2800" b="1" kern="1200" dirty="0">
                <a:solidFill>
                  <a:srgbClr val="271D42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DB78-C842-482B-8C51-C43ABD06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19" y="1825625"/>
            <a:ext cx="10786756" cy="4351338"/>
          </a:xfrm>
        </p:spPr>
        <p:txBody>
          <a:bodyPr lIns="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EDF722-B814-489D-93B4-1F4CFBDCFF17}"/>
              </a:ext>
            </a:extLst>
          </p:cNvPr>
          <p:cNvGrpSpPr/>
          <p:nvPr userDrawn="1"/>
        </p:nvGrpSpPr>
        <p:grpSpPr>
          <a:xfrm rot="16200000">
            <a:off x="6004323" y="212723"/>
            <a:ext cx="183357" cy="12192003"/>
            <a:chOff x="11404996" y="-2667001"/>
            <a:chExt cx="183357" cy="1219200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B494F6-86DD-4A85-BBC1-A0506F0D82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76335" y="53340"/>
              <a:ext cx="544068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BE7A576-A1C8-4264-8613-EA3727C1E71B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2" name="Multiplication Sign 11">
                <a:extLst>
                  <a:ext uri="{FF2B5EF4-FFF2-40B4-BE49-F238E27FC236}">
                    <a16:creationId xmlns:a16="http://schemas.microsoft.com/office/drawing/2014/main" id="{C0971A97-D8CB-473E-990E-8202B2F81748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" name="Multiplication Sign 12">
                <a:extLst>
                  <a:ext uri="{FF2B5EF4-FFF2-40B4-BE49-F238E27FC236}">
                    <a16:creationId xmlns:a16="http://schemas.microsoft.com/office/drawing/2014/main" id="{D80E6B29-A186-4597-B800-611DF692A63A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51E341B0-CD42-4905-8280-615420753B2F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A86C2D-088D-40DA-97F2-C876BF7599C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6336" y="6804662"/>
              <a:ext cx="5440678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8224" y="6379843"/>
            <a:ext cx="922016" cy="4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 holding black Android smartphone">
            <a:extLst>
              <a:ext uri="{FF2B5EF4-FFF2-40B4-BE49-F238E27FC236}">
                <a16:creationId xmlns:a16="http://schemas.microsoft.com/office/drawing/2014/main" id="{209B8B14-EF75-444C-8191-6A56EFFD1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27598" cy="6416673"/>
          </a:xfrm>
          <a:custGeom>
            <a:avLst/>
            <a:gdLst>
              <a:gd name="connsiteX0" fmla="*/ 0 w 4927598"/>
              <a:gd name="connsiteY0" fmla="*/ 0 h 6416673"/>
              <a:gd name="connsiteX1" fmla="*/ 4927598 w 4927598"/>
              <a:gd name="connsiteY1" fmla="*/ 0 h 6416673"/>
              <a:gd name="connsiteX2" fmla="*/ 4927598 w 4927598"/>
              <a:gd name="connsiteY2" fmla="*/ 6062694 h 6416673"/>
              <a:gd name="connsiteX3" fmla="*/ 4920408 w 4927598"/>
              <a:gd name="connsiteY3" fmla="*/ 6134017 h 6416673"/>
              <a:gd name="connsiteX4" fmla="*/ 4573600 w 4927598"/>
              <a:gd name="connsiteY4" fmla="*/ 6416673 h 6416673"/>
              <a:gd name="connsiteX5" fmla="*/ 0 w 4927598"/>
              <a:gd name="connsiteY5" fmla="*/ 6416673 h 6416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27598" h="6416673">
                <a:moveTo>
                  <a:pt x="0" y="0"/>
                </a:moveTo>
                <a:lnTo>
                  <a:pt x="4927598" y="0"/>
                </a:lnTo>
                <a:lnTo>
                  <a:pt x="4927598" y="6062694"/>
                </a:lnTo>
                <a:lnTo>
                  <a:pt x="4920408" y="6134017"/>
                </a:lnTo>
                <a:cubicBezTo>
                  <a:pt x="4887398" y="6295329"/>
                  <a:pt x="4744670" y="6416673"/>
                  <a:pt x="4573600" y="6416673"/>
                </a:cubicBezTo>
                <a:lnTo>
                  <a:pt x="0" y="64166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0D1B1-9B80-4B7E-85D9-5AB58A4D0450}"/>
              </a:ext>
            </a:extLst>
          </p:cNvPr>
          <p:cNvSpPr txBox="1"/>
          <p:nvPr userDrawn="1"/>
        </p:nvSpPr>
        <p:spPr>
          <a:xfrm flipV="1">
            <a:off x="0" y="0"/>
            <a:ext cx="4927600" cy="6416675"/>
          </a:xfrm>
          <a:prstGeom prst="round1Rect">
            <a:avLst>
              <a:gd name="adj" fmla="val 7184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7124B-FD8C-4190-B36A-98398FD8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920" y="1669813"/>
            <a:ext cx="2410738" cy="1255728"/>
          </a:xfrm>
        </p:spPr>
        <p:txBody>
          <a:bodyPr anchor="b" anchorCtr="0">
            <a:spAutoFit/>
          </a:bodyPr>
          <a:lstStyle>
            <a:lvl1pPr algn="l">
              <a:defRPr lang="en-ID" sz="28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CDB78-C842-482B-8C51-C43ABD06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599" y="778669"/>
            <a:ext cx="5163589" cy="5398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6184-6C4C-42AF-8561-F6FB2A13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547000" y="393789"/>
            <a:ext cx="404634" cy="365125"/>
          </a:xfrm>
        </p:spPr>
        <p:txBody>
          <a:bodyPr/>
          <a:lstStyle>
            <a:lvl1pPr>
              <a:defRPr lang="en-ID" sz="1400" i="1" kern="1200" smtClean="0">
                <a:solidFill>
                  <a:srgbClr val="01BA7E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7CE7898-EE3A-4743-8F0E-8BEC76D3AF3F}" type="slidenum">
              <a:rPr lang="en-ID" smtClean="0"/>
              <a:pPr/>
              <a:t>‹#›</a:t>
            </a:fld>
            <a:endParaRPr lang="en-ID" sz="1400" i="1" kern="1200" dirty="0">
              <a:solidFill>
                <a:srgbClr val="01BA7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97C572-AF1F-49E1-8ACF-8DE47C1AA198}"/>
              </a:ext>
            </a:extLst>
          </p:cNvPr>
          <p:cNvGrpSpPr/>
          <p:nvPr userDrawn="1"/>
        </p:nvGrpSpPr>
        <p:grpSpPr>
          <a:xfrm>
            <a:off x="709919" y="549275"/>
            <a:ext cx="619600" cy="45719"/>
            <a:chOff x="709919" y="549275"/>
            <a:chExt cx="619600" cy="45719"/>
          </a:xfrm>
          <a:solidFill>
            <a:srgbClr val="5F5F5F"/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72F469-5CFE-40DC-8E5A-24370FF251D6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68062-7B16-4577-9BDE-9B45A638D902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9E0CDF-FDCF-4092-9800-F4B0C7615E0A}"/>
              </a:ext>
            </a:extLst>
          </p:cNvPr>
          <p:cNvGrpSpPr/>
          <p:nvPr userDrawn="1"/>
        </p:nvGrpSpPr>
        <p:grpSpPr>
          <a:xfrm>
            <a:off x="11404996" y="0"/>
            <a:ext cx="183357" cy="6858000"/>
            <a:chOff x="11404996" y="0"/>
            <a:chExt cx="18335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3490CA-F3D3-479E-9B9C-CF64BCBE261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5C3696-EB1F-4255-87C4-E1878D03E5F7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24" name="Multiplication Sign 23">
                <a:extLst>
                  <a:ext uri="{FF2B5EF4-FFF2-40B4-BE49-F238E27FC236}">
                    <a16:creationId xmlns:a16="http://schemas.microsoft.com/office/drawing/2014/main" id="{F9322BE4-FF4A-4CD8-9250-95A333EC9F13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Multiplication Sign 24">
                <a:extLst>
                  <a:ext uri="{FF2B5EF4-FFF2-40B4-BE49-F238E27FC236}">
                    <a16:creationId xmlns:a16="http://schemas.microsoft.com/office/drawing/2014/main" id="{63C97122-194F-4659-9D80-50A9D48678BA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Multiplication Sign 25">
                <a:extLst>
                  <a:ext uri="{FF2B5EF4-FFF2-40B4-BE49-F238E27FC236}">
                    <a16:creationId xmlns:a16="http://schemas.microsoft.com/office/drawing/2014/main" id="{74BC775C-5972-41D7-929A-6F055C932865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DA6626-BBDC-419D-9431-217955E46629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A43164A-BF09-4A22-AE48-EAAF4101B9B9}"/>
              </a:ext>
            </a:extLst>
          </p:cNvPr>
          <p:cNvSpPr txBox="1"/>
          <p:nvPr/>
        </p:nvSpPr>
        <p:spPr>
          <a:xfrm rot="16200000">
            <a:off x="11373564" y="1062087"/>
            <a:ext cx="7515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page</a:t>
            </a:r>
            <a:endParaRPr lang="en-ID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042E7E-8FE6-4562-A010-4EB79C887FE3}"/>
              </a:ext>
            </a:extLst>
          </p:cNvPr>
          <p:cNvCxnSpPr>
            <a:cxnSpLocks/>
          </p:cNvCxnSpPr>
          <p:nvPr/>
        </p:nvCxnSpPr>
        <p:spPr>
          <a:xfrm>
            <a:off x="709920" y="3427505"/>
            <a:ext cx="245645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FF50F13-6E1F-44FC-9E04-B90DFE5BAA3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09921" y="3642392"/>
            <a:ext cx="2594754" cy="75713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400" i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8138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94DD-8E7E-4B8B-9456-22561C9C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0C5A-82F8-4C56-AAE1-7344E3D2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E7B4-873E-4F4A-8DDD-BF388FE4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67439-8B2F-4DEF-B36D-37E9F28C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9D0E3-BF40-43AC-A0BF-8BD33E13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9283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3A43-28BA-4FCC-A4B0-B67254DC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C962-9CCA-4BA4-90FA-9626F9347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3739A-08C5-4513-9199-6E0BC5811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A405C-C611-4BC3-BB0C-77DBE5B2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B6344-FCA7-4C94-B36A-CC77E6F5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B7E27-50AA-4002-8F9C-6E4B0F92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780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6A4F-A487-48E9-858D-ECD65EA4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6C174-31AF-48F2-A1A1-16DB2D074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EC17E-25AC-4722-BAAB-188F0AA9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92CD9-3CFB-435E-86FB-803BF4B58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45484-A9E7-419D-A600-99FDC1751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3BDC2-BD4D-401F-96BA-6B05F573A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47404-4884-4CE4-8543-4BDF1B20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0DE83-6AC7-4AD8-9E94-BECE1484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9750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12E648-346C-4019-9BE1-331EDA9204B9}"/>
              </a:ext>
            </a:extLst>
          </p:cNvPr>
          <p:cNvGrpSpPr/>
          <p:nvPr userDrawn="1"/>
        </p:nvGrpSpPr>
        <p:grpSpPr>
          <a:xfrm>
            <a:off x="603646" y="0"/>
            <a:ext cx="183357" cy="6858000"/>
            <a:chOff x="11404996" y="0"/>
            <a:chExt cx="183357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543650-1995-4425-B3F4-E6ECD8928F2C}"/>
                </a:ext>
              </a:extLst>
            </p:cNvPr>
            <p:cNvGrpSpPr/>
            <p:nvPr userDrawn="1"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8" name="Multiplication Sign 7">
                <a:extLst>
                  <a:ext uri="{FF2B5EF4-FFF2-40B4-BE49-F238E27FC236}">
                    <a16:creationId xmlns:a16="http://schemas.microsoft.com/office/drawing/2014/main" id="{668B2650-8755-4BDE-A5EF-707A600F608B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Multiplication Sign 8">
                <a:extLst>
                  <a:ext uri="{FF2B5EF4-FFF2-40B4-BE49-F238E27FC236}">
                    <a16:creationId xmlns:a16="http://schemas.microsoft.com/office/drawing/2014/main" id="{54F617FE-4280-4505-892F-9073FC668C40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" name="Multiplication Sign 9">
                <a:extLst>
                  <a:ext uri="{FF2B5EF4-FFF2-40B4-BE49-F238E27FC236}">
                    <a16:creationId xmlns:a16="http://schemas.microsoft.com/office/drawing/2014/main" id="{69D747BE-A6D5-4EBC-84B4-90DBD0420953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C6FA4E-7675-4ED1-AF5A-C6CF8E5808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EC3D08-B4DE-4DC5-8F10-6811CFBE1E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white samsung android smartphone on brown wooden table">
            <a:extLst>
              <a:ext uri="{FF2B5EF4-FFF2-40B4-BE49-F238E27FC236}">
                <a16:creationId xmlns:a16="http://schemas.microsoft.com/office/drawing/2014/main" id="{8158B526-47F2-469E-9464-EC8AA62F1AA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9871" y="549275"/>
            <a:ext cx="4366804" cy="57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C50E8-C9A6-438B-92A8-5B64E8431E96}"/>
              </a:ext>
            </a:extLst>
          </p:cNvPr>
          <p:cNvSpPr/>
          <p:nvPr userDrawn="1"/>
        </p:nvSpPr>
        <p:spPr>
          <a:xfrm rot="5400000">
            <a:off x="6977716" y="1731322"/>
            <a:ext cx="304311" cy="778924"/>
          </a:xfrm>
          <a:prstGeom prst="roundRect">
            <a:avLst>
              <a:gd name="adj" fmla="val 0"/>
            </a:avLst>
          </a:prstGeom>
          <a:solidFill>
            <a:srgbClr val="5F5F5F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B5AF3ECF-FAD7-4BF2-89A3-6B4E16108DF4}"/>
              </a:ext>
            </a:extLst>
          </p:cNvPr>
          <p:cNvSpPr/>
          <p:nvPr userDrawn="1"/>
        </p:nvSpPr>
        <p:spPr>
          <a:xfrm flipV="1">
            <a:off x="1697700" y="2120783"/>
            <a:ext cx="8796600" cy="3927079"/>
          </a:xfrm>
          <a:prstGeom prst="round1Rect">
            <a:avLst>
              <a:gd name="adj" fmla="val 8178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990-2998-47F1-A389-F878C6FAA4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5973" y="3520678"/>
            <a:ext cx="4533897" cy="1455463"/>
          </a:xfrm>
        </p:spPr>
        <p:txBody>
          <a:bodyPr anchor="b"/>
          <a:lstStyle>
            <a:lvl1pPr algn="l"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</a:t>
            </a:r>
            <a:endParaRPr lang="en-ID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58224" y="6379843"/>
            <a:ext cx="922016" cy="4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CFB8-45BE-4BF4-B8EE-F2C5A362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41511-33DD-4902-A575-2618856C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6DE86-40F7-4E2A-86B9-2C977A7C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3C05F-8386-4271-8A1E-AA1ADD99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019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19DE48-5E40-4420-BDFC-67B00C46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A11B8-671C-482E-B4E1-098060879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E26AA-E8AC-4C11-BC87-7B90ACB7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8043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9E441-8727-4746-B9A2-24991594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12A1F-127E-496D-933B-8C549EAE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29389-302B-415E-A84D-4ED2C9CFB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9C3D-A9EC-4222-BB7B-213CE6075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CDCC5-E9FD-44DC-AA9D-8CDF2D7D7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7898-EE3A-4743-8F0E-8BEC76D3AF3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4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DCE606-7C77-4A7B-82B7-13BDF1039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0099" y="3547270"/>
            <a:ext cx="4624527" cy="145546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사외위탁교육 홈페이지 프로젝트</a:t>
            </a: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/>
            </a:r>
            <a:b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</a:b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4</a:t>
            </a:r>
            <a:r>
              <a:rPr lang="ko-KR" altLang="en-US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조 </a:t>
            </a: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(Crawling Team)</a:t>
            </a:r>
            <a:endParaRPr lang="en-ID" dirty="0"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C215-2BD9-4A46-97B4-1A91D57BB9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7CE7898-EE3A-4743-8F0E-8BEC76D3AF3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4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코사인 유사도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" y="1927081"/>
            <a:ext cx="12010292" cy="3829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097" y="1406682"/>
            <a:ext cx="989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벡터간의 코사인 각도를 이용하여 서로간에 얼마나 유사한지를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산정하는 기법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3961946" y="5756131"/>
            <a:ext cx="3752491" cy="185468"/>
          </a:xfrm>
          <a:prstGeom prst="leftArrow">
            <a:avLst/>
          </a:prstGeom>
          <a:solidFill>
            <a:srgbClr val="1D37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5001" y="5366224"/>
            <a:ext cx="2595819" cy="877037"/>
            <a:chOff x="665001" y="5366224"/>
            <a:chExt cx="2595819" cy="877037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65001" y="5366224"/>
              <a:ext cx="2595819" cy="877037"/>
            </a:xfrm>
            <a:prstGeom prst="roundRect">
              <a:avLst>
                <a:gd name="adj" fmla="val 10990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69567" y="5575191"/>
              <a:ext cx="1786686" cy="459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한나체 Air" panose="020B0600000101010101"/>
                </a:rPr>
                <a:t>높은 유사도</a:t>
              </a:r>
              <a:endParaRPr lang="ko-KR" altLang="en-US" sz="2400" dirty="0">
                <a:latin typeface="배달의민족 주아" panose="02020603020101020101" pitchFamily="18" charset="-127"/>
                <a:ea typeface="배달의민족 한나체 Air" panose="020B0600000101010101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15563" y="5299448"/>
            <a:ext cx="2595819" cy="913364"/>
            <a:chOff x="8415563" y="5299448"/>
            <a:chExt cx="2595819" cy="91336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415563" y="5299448"/>
              <a:ext cx="2595819" cy="913364"/>
            </a:xfrm>
            <a:prstGeom prst="roundRect">
              <a:avLst>
                <a:gd name="adj" fmla="val 10990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78419" y="5525298"/>
              <a:ext cx="18701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latin typeface="배달의민족 주아" panose="02020603020101020101" pitchFamily="18" charset="-127"/>
                  <a:ea typeface="배달의민족 한나체 Air" panose="020B0600000101010101"/>
                </a:rPr>
                <a:t>낮은 유사도</a:t>
              </a:r>
              <a:endParaRPr lang="ko-KR" altLang="en-US" sz="2400" dirty="0">
                <a:latin typeface="배달의민족 주아" panose="02020603020101020101" pitchFamily="18" charset="-127"/>
                <a:ea typeface="배달의민족 한나체 Air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코사인 유사도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6" y="1670025"/>
            <a:ext cx="11241156" cy="4373218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993913" y="2017643"/>
            <a:ext cx="10699919" cy="345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4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17067" y="3729578"/>
            <a:ext cx="1037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기술 스택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17067" y="5441227"/>
            <a:ext cx="142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시스템 구성도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521268" y="1762952"/>
            <a:ext cx="4873450" cy="2554546"/>
            <a:chOff x="1521268" y="1762952"/>
            <a:chExt cx="4873450" cy="2554546"/>
          </a:xfrm>
        </p:grpSpPr>
        <p:sp>
          <p:nvSpPr>
            <p:cNvPr id="12" name="TextBox 11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03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1268" y="2686282"/>
              <a:ext cx="487345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기술 스택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3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61" y="1135527"/>
            <a:ext cx="2332802" cy="21548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기술 스택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493017" y="1651069"/>
            <a:ext cx="0" cy="4287328"/>
          </a:xfrm>
          <a:prstGeom prst="line">
            <a:avLst/>
          </a:prstGeom>
          <a:ln w="31750">
            <a:solidFill>
              <a:srgbClr val="1D37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72430" y="1350037"/>
            <a:ext cx="2492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Front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13058" y="1281034"/>
            <a:ext cx="325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Back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95119" y="1281034"/>
            <a:ext cx="317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Infra / DB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73" y="2951595"/>
            <a:ext cx="2444232" cy="8842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7" y="1738398"/>
            <a:ext cx="3102735" cy="968065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3195167" y="1871159"/>
            <a:ext cx="1922108" cy="1227260"/>
            <a:chOff x="795816" y="2847655"/>
            <a:chExt cx="1775481" cy="122726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16" y="2847655"/>
              <a:ext cx="1718475" cy="82715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838575" y="3674805"/>
              <a:ext cx="1732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Mustache</a:t>
              </a:r>
              <a:endParaRPr lang="ko-KR" altLang="en-US" sz="2000" b="1" dirty="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5744068" y="1651069"/>
            <a:ext cx="0" cy="4287328"/>
          </a:xfrm>
          <a:prstGeom prst="line">
            <a:avLst/>
          </a:prstGeom>
          <a:ln w="31750">
            <a:solidFill>
              <a:srgbClr val="1D37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995120" y="1651069"/>
            <a:ext cx="0" cy="4287328"/>
          </a:xfrm>
          <a:prstGeom prst="line">
            <a:avLst/>
          </a:prstGeom>
          <a:ln w="31750">
            <a:solidFill>
              <a:srgbClr val="1D37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42" y="2741280"/>
            <a:ext cx="2038839" cy="974759"/>
          </a:xfrm>
          <a:prstGeom prst="rect">
            <a:avLst/>
          </a:prstGeom>
        </p:spPr>
      </p:pic>
      <p:pic>
        <p:nvPicPr>
          <p:cNvPr id="1026" name="Picture 2" descr="https://mblogthumb-phinf.pstatic.net/MjAyMDAzMjNfMTU0/MDAxNTg0OTU2NjAyNzA5.X99S0Nv9To_QM_R4KVSbUMrdH94x-0WHxQV_Xr4vpRwg.wYuKeuucvmvpVQF_0TBzdR05Us1OIrtAuGi5VInxEugg.PNG.sw4r/image.png?type=w8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42" y="4069743"/>
            <a:ext cx="2077480" cy="142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-8068" y="1350037"/>
            <a:ext cx="2492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협업 툴</a:t>
            </a:r>
            <a:endParaRPr lang="ko-KR" altLang="en-US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77" y="1979586"/>
            <a:ext cx="2145323" cy="466725"/>
          </a:xfrm>
          <a:prstGeom prst="rect">
            <a:avLst/>
          </a:prstGeom>
        </p:spPr>
      </p:pic>
      <p:pic>
        <p:nvPicPr>
          <p:cNvPr id="1030" name="Picture 6" descr="노션 올해 3분기 내에 한국어판 출시 예정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3" y="2851215"/>
            <a:ext cx="792162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Lab] GitLab 설치하기 - devlog.gitlab.i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5" y="3974496"/>
            <a:ext cx="1523756" cy="152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시스템 구성도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9761" y="1432560"/>
            <a:ext cx="11023600" cy="4551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326520" y="1723160"/>
            <a:ext cx="9905855" cy="3979781"/>
            <a:chOff x="1812953" y="1821106"/>
            <a:chExt cx="9905855" cy="3979781"/>
          </a:xfrm>
        </p:grpSpPr>
        <p:grpSp>
          <p:nvGrpSpPr>
            <p:cNvPr id="26" name="그룹 25"/>
            <p:cNvGrpSpPr/>
            <p:nvPr/>
          </p:nvGrpSpPr>
          <p:grpSpPr>
            <a:xfrm>
              <a:off x="1812953" y="2006344"/>
              <a:ext cx="1981340" cy="1175315"/>
              <a:chOff x="2102225" y="968533"/>
              <a:chExt cx="1718475" cy="136696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102225" y="968533"/>
                <a:ext cx="1718475" cy="501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b="1" dirty="0" err="1" smtClean="0"/>
                  <a:t>FrontEnd</a:t>
                </a:r>
                <a:endParaRPr lang="ko-KR" altLang="en-US" sz="2200" b="1" dirty="0"/>
              </a:p>
            </p:txBody>
          </p:sp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225" y="1508349"/>
                <a:ext cx="1718475" cy="827150"/>
              </a:xfrm>
              <a:prstGeom prst="rect">
                <a:avLst/>
              </a:prstGeom>
            </p:spPr>
          </p:pic>
        </p:grpSp>
        <p:grpSp>
          <p:nvGrpSpPr>
            <p:cNvPr id="28" name="그룹 27"/>
            <p:cNvGrpSpPr/>
            <p:nvPr/>
          </p:nvGrpSpPr>
          <p:grpSpPr>
            <a:xfrm>
              <a:off x="8414361" y="1821106"/>
              <a:ext cx="3304447" cy="1149891"/>
              <a:chOff x="5624348" y="2474937"/>
              <a:chExt cx="2866045" cy="1337397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4348" y="2844269"/>
                <a:ext cx="2866045" cy="968065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624348" y="2474937"/>
                <a:ext cx="28660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b="1" dirty="0" smtClean="0"/>
                  <a:t>Web Crawler</a:t>
                </a:r>
                <a:endParaRPr lang="ko-KR" altLang="en-US" sz="2200" b="1" dirty="0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4036762" y="3536364"/>
              <a:ext cx="4023970" cy="2264523"/>
              <a:chOff x="4645245" y="3638066"/>
              <a:chExt cx="4023970" cy="2264523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4645245" y="3638066"/>
                <a:ext cx="4023970" cy="2264523"/>
              </a:xfrm>
              <a:prstGeom prst="rect">
                <a:avLst/>
              </a:prstGeom>
              <a:noFill/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114841" y="4561746"/>
                <a:ext cx="2749384" cy="1110054"/>
                <a:chOff x="6205585" y="4587902"/>
                <a:chExt cx="2384622" cy="1291064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1263" y="4994671"/>
                  <a:ext cx="2257775" cy="884295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6205585" y="4587902"/>
                  <a:ext cx="2384622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200" b="1" dirty="0" err="1" smtClean="0"/>
                    <a:t>BackEnd</a:t>
                  </a:r>
                  <a:endParaRPr lang="ko-KR" altLang="en-US" sz="2200" b="1" dirty="0"/>
                </a:p>
              </p:txBody>
            </p:sp>
          </p:grpSp>
        </p:grpSp>
        <p:grpSp>
          <p:nvGrpSpPr>
            <p:cNvPr id="30" name="그룹 29"/>
            <p:cNvGrpSpPr/>
            <p:nvPr/>
          </p:nvGrpSpPr>
          <p:grpSpPr>
            <a:xfrm>
              <a:off x="8980891" y="4287858"/>
              <a:ext cx="2461871" cy="1304550"/>
              <a:chOff x="8974460" y="1865109"/>
              <a:chExt cx="2135253" cy="1517276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4460" y="2407626"/>
                <a:ext cx="1883308" cy="974759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9226405" y="1865109"/>
                <a:ext cx="18833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200" b="1" dirty="0" smtClean="0"/>
                  <a:t>DB Server</a:t>
                </a:r>
                <a:endParaRPr lang="ko-KR" altLang="en-US" sz="2200" b="1" dirty="0"/>
              </a:p>
            </p:txBody>
          </p:sp>
        </p:grpSp>
        <p:cxnSp>
          <p:nvCxnSpPr>
            <p:cNvPr id="32" name="직선 연결선 31"/>
            <p:cNvCxnSpPr/>
            <p:nvPr/>
          </p:nvCxnSpPr>
          <p:spPr>
            <a:xfrm>
              <a:off x="7409028" y="5393901"/>
              <a:ext cx="1303408" cy="0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10357067" y="2918820"/>
              <a:ext cx="1" cy="1281703"/>
            </a:xfrm>
            <a:prstGeom prst="line">
              <a:avLst/>
            </a:prstGeom>
            <a:ln w="50800" cmpd="sng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꺾인 연결선 4"/>
            <p:cNvCxnSpPr>
              <a:stCxn id="43" idx="2"/>
            </p:cNvCxnSpPr>
            <p:nvPr/>
          </p:nvCxnSpPr>
          <p:spPr>
            <a:xfrm rot="16200000" flipH="1">
              <a:off x="2624955" y="3360327"/>
              <a:ext cx="1939799" cy="1582462"/>
            </a:xfrm>
            <a:prstGeom prst="bentConnector3">
              <a:avLst>
                <a:gd name="adj1" fmla="val 99758"/>
              </a:avLst>
            </a:prstGeom>
            <a:ln w="6350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17067" y="3729578"/>
            <a:ext cx="15765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Plan / Actual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21268" y="1762952"/>
            <a:ext cx="5056192" cy="2554546"/>
            <a:chOff x="1521268" y="1762952"/>
            <a:chExt cx="5056192" cy="2554546"/>
          </a:xfrm>
        </p:grpSpPr>
        <p:sp>
          <p:nvSpPr>
            <p:cNvPr id="16" name="TextBox 15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04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1268" y="2686282"/>
              <a:ext cx="5056192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개발 과정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3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Plan / Actual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52619" y="1519957"/>
            <a:ext cx="5272821" cy="4515083"/>
            <a:chOff x="315179" y="1512415"/>
            <a:chExt cx="5869961" cy="5095419"/>
          </a:xfrm>
        </p:grpSpPr>
        <p:sp>
          <p:nvSpPr>
            <p:cNvPr id="29" name="TextBox 28"/>
            <p:cNvSpPr txBox="1"/>
            <p:nvPr/>
          </p:nvSpPr>
          <p:spPr>
            <a:xfrm>
              <a:off x="837829" y="1512415"/>
              <a:ext cx="4277264" cy="416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Plan : </a:t>
              </a: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설문 </a:t>
              </a:r>
              <a:r>
                <a:rPr lang="en-US" altLang="ko-KR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Pop-up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315179" y="2009954"/>
              <a:ext cx="5869961" cy="4597880"/>
              <a:chOff x="533715" y="912123"/>
              <a:chExt cx="7527934" cy="5593555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715" y="912123"/>
                <a:ext cx="7527934" cy="2855892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715" y="3768015"/>
                <a:ext cx="7527934" cy="2737663"/>
              </a:xfrm>
              <a:prstGeom prst="rect">
                <a:avLst/>
              </a:prstGeom>
            </p:spPr>
          </p:pic>
        </p:grpSp>
      </p:grpSp>
      <p:sp>
        <p:nvSpPr>
          <p:cNvPr id="2" name="오른쪽 화살표 1"/>
          <p:cNvSpPr/>
          <p:nvPr/>
        </p:nvSpPr>
        <p:spPr>
          <a:xfrm>
            <a:off x="5872480" y="3695552"/>
            <a:ext cx="477520" cy="345440"/>
          </a:xfrm>
          <a:prstGeom prst="rightArrow">
            <a:avLst/>
          </a:prstGeom>
          <a:solidFill>
            <a:srgbClr val="1D37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Plan / Actual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872480" y="3695552"/>
            <a:ext cx="477520" cy="345440"/>
          </a:xfrm>
          <a:prstGeom prst="rightArrow">
            <a:avLst/>
          </a:prstGeom>
          <a:solidFill>
            <a:srgbClr val="1D37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52619" y="1485359"/>
            <a:ext cx="5272821" cy="4549682"/>
            <a:chOff x="276933" y="1472827"/>
            <a:chExt cx="5851096" cy="516088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933" y="1947966"/>
              <a:ext cx="5851096" cy="468574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62181" y="1472827"/>
              <a:ext cx="4786223" cy="41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Plan – </a:t>
              </a:r>
              <a:r>
                <a:rPr lang="ko-KR" altLang="en-US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고객맞춤 서비스 </a:t>
              </a:r>
              <a:r>
                <a:rPr lang="ko-KR" altLang="en-US" dirty="0" err="1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컨텐츠</a:t>
              </a:r>
              <a:endPara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29920" y="3969635"/>
            <a:ext cx="4590648" cy="1740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Plan / Actual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872480" y="3695552"/>
            <a:ext cx="477520" cy="345440"/>
          </a:xfrm>
          <a:prstGeom prst="rightArrow">
            <a:avLst/>
          </a:prstGeom>
          <a:solidFill>
            <a:srgbClr val="1D37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14" y="1485359"/>
            <a:ext cx="359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Plan : </a:t>
            </a:r>
            <a:r>
              <a:rPr lang="ko-KR" altLang="en-US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맞춤 서비스 </a:t>
            </a:r>
            <a:r>
              <a:rPr lang="en-US" altLang="ko-KR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Page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9" y="1960829"/>
            <a:ext cx="5272821" cy="40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44478" y="1994063"/>
            <a:ext cx="21547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진행 일정 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/ 4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월 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5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월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445" y="5441226"/>
            <a:ext cx="194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누적 흐름 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Diagram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21268" y="1762952"/>
            <a:ext cx="4852610" cy="2554546"/>
            <a:chOff x="1521268" y="1762952"/>
            <a:chExt cx="4852610" cy="2554546"/>
          </a:xfrm>
        </p:grpSpPr>
        <p:sp>
          <p:nvSpPr>
            <p:cNvPr id="12" name="TextBox 11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05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1268" y="2686282"/>
              <a:ext cx="485261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진행 일정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417067" y="3729578"/>
            <a:ext cx="110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협업 과정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6B715F-C311-482F-B9BC-6A0F23961847}"/>
              </a:ext>
            </a:extLst>
          </p:cNvPr>
          <p:cNvSpPr/>
          <p:nvPr/>
        </p:nvSpPr>
        <p:spPr>
          <a:xfrm>
            <a:off x="1" y="-1"/>
            <a:ext cx="3364175" cy="6858001"/>
          </a:xfrm>
          <a:prstGeom prst="rect">
            <a:avLst/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11D0C2F-8E43-4783-9541-DA7FE734AC73}"/>
              </a:ext>
            </a:extLst>
          </p:cNvPr>
          <p:cNvSpPr/>
          <p:nvPr/>
        </p:nvSpPr>
        <p:spPr>
          <a:xfrm>
            <a:off x="1662571" y="1745102"/>
            <a:ext cx="3403209" cy="3403202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latin typeface="Century Gothic" panose="020B0502020202020204" pitchFamily="34" charset="0"/>
              </a:rPr>
              <a:t>Contents</a:t>
            </a:r>
            <a:endParaRPr lang="en-US" sz="3500" b="1" dirty="0">
              <a:latin typeface="Century Gothic" panose="020B0502020202020204" pitchFamily="34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5D7A1EA-DD79-4FB2-95A2-D66D437A9200}"/>
              </a:ext>
            </a:extLst>
          </p:cNvPr>
          <p:cNvSpPr/>
          <p:nvPr/>
        </p:nvSpPr>
        <p:spPr>
          <a:xfrm>
            <a:off x="1273062" y="1345152"/>
            <a:ext cx="4182227" cy="4182227"/>
          </a:xfrm>
          <a:prstGeom prst="arc">
            <a:avLst>
              <a:gd name="adj1" fmla="val 15962513"/>
              <a:gd name="adj2" fmla="val 5784497"/>
            </a:avLst>
          </a:prstGeom>
          <a:ln w="25400" cap="rnd">
            <a:solidFill>
              <a:srgbClr val="E5E5E5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4C557EC5-F02F-46AC-890D-C18E21740F7E}"/>
              </a:ext>
            </a:extLst>
          </p:cNvPr>
          <p:cNvSpPr/>
          <p:nvPr/>
        </p:nvSpPr>
        <p:spPr>
          <a:xfrm flipH="1">
            <a:off x="1273062" y="1345152"/>
            <a:ext cx="4182227" cy="4182227"/>
          </a:xfrm>
          <a:prstGeom prst="arc">
            <a:avLst>
              <a:gd name="adj1" fmla="val 16829975"/>
              <a:gd name="adj2" fmla="val 4668178"/>
            </a:avLst>
          </a:prstGeom>
          <a:ln w="25400" cap="rnd">
            <a:solidFill>
              <a:srgbClr val="FFFFFF"/>
            </a:solidFill>
            <a:head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177866" y="4973381"/>
            <a:ext cx="5078835" cy="553998"/>
            <a:chOff x="4177866" y="4973381"/>
            <a:chExt cx="5078835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84C5B7-3037-4CA6-B17D-0B821D66BC39}"/>
                </a:ext>
              </a:extLst>
            </p:cNvPr>
            <p:cNvSpPr txBox="1"/>
            <p:nvPr/>
          </p:nvSpPr>
          <p:spPr>
            <a:xfrm>
              <a:off x="6851140" y="5142972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Epilogue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50172DD9-7562-49C9-8A64-B05B548757A0}"/>
                </a:ext>
              </a:extLst>
            </p:cNvPr>
            <p:cNvSpPr/>
            <p:nvPr/>
          </p:nvSpPr>
          <p:spPr>
            <a:xfrm>
              <a:off x="4177866" y="5170677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43">
              <a:extLst>
                <a:ext uri="{FF2B5EF4-FFF2-40B4-BE49-F238E27FC236}">
                  <a16:creationId xmlns:a16="http://schemas.microsoft.com/office/drawing/2014/main" id="{49E98DC4-3FA6-409F-AAB9-EC90AABA2BA8}"/>
                </a:ext>
              </a:extLst>
            </p:cNvPr>
            <p:cNvSpPr/>
            <p:nvPr/>
          </p:nvSpPr>
          <p:spPr>
            <a:xfrm>
              <a:off x="5916106" y="4973381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06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4442034" y="5290875"/>
              <a:ext cx="1704766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5070535" y="4185049"/>
            <a:ext cx="4186163" cy="553998"/>
            <a:chOff x="4993505" y="4188221"/>
            <a:chExt cx="4186163" cy="55399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172DD9-7562-49C9-8A64-B05B548757A0}"/>
                </a:ext>
              </a:extLst>
            </p:cNvPr>
            <p:cNvSpPr/>
            <p:nvPr/>
          </p:nvSpPr>
          <p:spPr>
            <a:xfrm>
              <a:off x="4993505" y="4406937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E98DC4-3FA6-409F-AAB9-EC90AABA2BA8}"/>
                </a:ext>
              </a:extLst>
            </p:cNvPr>
            <p:cNvSpPr/>
            <p:nvPr/>
          </p:nvSpPr>
          <p:spPr>
            <a:xfrm>
              <a:off x="5839076" y="4188221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05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C97C6B-6176-499D-92AB-71A5E7097DB5}"/>
                </a:ext>
              </a:extLst>
            </p:cNvPr>
            <p:cNvSpPr txBox="1"/>
            <p:nvPr/>
          </p:nvSpPr>
          <p:spPr>
            <a:xfrm>
              <a:off x="6774107" y="4401535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진행 일정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39" name="직선 연결선 38"/>
            <p:cNvCxnSpPr>
              <a:stCxn id="23" idx="6"/>
            </p:cNvCxnSpPr>
            <p:nvPr/>
          </p:nvCxnSpPr>
          <p:spPr>
            <a:xfrm>
              <a:off x="5257673" y="4539021"/>
              <a:ext cx="837657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5289445" y="3494362"/>
            <a:ext cx="3967254" cy="553998"/>
            <a:chOff x="5289445" y="3500708"/>
            <a:chExt cx="3967254" cy="5539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C97C6B-6176-499D-92AB-71A5E7097DB5}"/>
                </a:ext>
              </a:extLst>
            </p:cNvPr>
            <p:cNvSpPr txBox="1"/>
            <p:nvPr/>
          </p:nvSpPr>
          <p:spPr>
            <a:xfrm>
              <a:off x="6851138" y="3667475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개발 과정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C887602-A060-471C-84F1-DF82F3A3EDCE}"/>
                </a:ext>
              </a:extLst>
            </p:cNvPr>
            <p:cNvSpPr/>
            <p:nvPr/>
          </p:nvSpPr>
          <p:spPr>
            <a:xfrm>
              <a:off x="5289445" y="3637083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FBA7DA-743C-4A21-B7EB-E11FCDA0E388}"/>
                </a:ext>
              </a:extLst>
            </p:cNvPr>
            <p:cNvSpPr/>
            <p:nvPr/>
          </p:nvSpPr>
          <p:spPr>
            <a:xfrm>
              <a:off x="5916106" y="3500708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5553613" y="3773772"/>
              <a:ext cx="593187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5323205" y="2732930"/>
            <a:ext cx="3933493" cy="553998"/>
            <a:chOff x="5323205" y="2719884"/>
            <a:chExt cx="3933493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05B471-157B-4CC6-8DB7-0CCD71A498A3}"/>
                </a:ext>
              </a:extLst>
            </p:cNvPr>
            <p:cNvSpPr txBox="1"/>
            <p:nvPr/>
          </p:nvSpPr>
          <p:spPr>
            <a:xfrm>
              <a:off x="6851137" y="2868822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기술 스택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4A23D1E-62F8-4E96-8627-59352D510566}"/>
                </a:ext>
              </a:extLst>
            </p:cNvPr>
            <p:cNvSpPr/>
            <p:nvPr/>
          </p:nvSpPr>
          <p:spPr>
            <a:xfrm>
              <a:off x="5323205" y="2870285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535E9B-EFDA-456C-B5DA-60088B53D97A}"/>
                </a:ext>
              </a:extLst>
            </p:cNvPr>
            <p:cNvSpPr/>
            <p:nvPr/>
          </p:nvSpPr>
          <p:spPr>
            <a:xfrm>
              <a:off x="5916106" y="2719884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5553613" y="3002369"/>
              <a:ext cx="593187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923294" y="1971498"/>
            <a:ext cx="4333404" cy="553998"/>
            <a:chOff x="4923294" y="1964975"/>
            <a:chExt cx="4333404" cy="5539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ECE089-B0F3-427A-B7E7-1F40BE6F3962}"/>
                </a:ext>
              </a:extLst>
            </p:cNvPr>
            <p:cNvSpPr txBox="1"/>
            <p:nvPr/>
          </p:nvSpPr>
          <p:spPr>
            <a:xfrm>
              <a:off x="6851137" y="2138111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프로젝트 목표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E180464-F135-40CA-ADE3-FEE72D9F1ECE}"/>
                </a:ext>
              </a:extLst>
            </p:cNvPr>
            <p:cNvSpPr/>
            <p:nvPr/>
          </p:nvSpPr>
          <p:spPr>
            <a:xfrm>
              <a:off x="4923294" y="2103487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EDAD69E-6B04-444E-806B-B9E0EA3CE03C}"/>
                </a:ext>
              </a:extLst>
            </p:cNvPr>
            <p:cNvSpPr/>
            <p:nvPr/>
          </p:nvSpPr>
          <p:spPr>
            <a:xfrm>
              <a:off x="5916106" y="1964975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5187462" y="2235571"/>
              <a:ext cx="959338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3953087" y="1210066"/>
            <a:ext cx="5303615" cy="553998"/>
            <a:chOff x="3953087" y="1210066"/>
            <a:chExt cx="5303615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8E1BC-E526-4BCE-B9DE-4893131B4878}"/>
                </a:ext>
              </a:extLst>
            </p:cNvPr>
            <p:cNvSpPr txBox="1"/>
            <p:nvPr/>
          </p:nvSpPr>
          <p:spPr>
            <a:xfrm>
              <a:off x="6851141" y="1345152"/>
              <a:ext cx="240556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팀</a:t>
              </a:r>
              <a:r>
                <a:rPr lang="en-US" altLang="ko-KR" b="1" dirty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 </a:t>
              </a:r>
              <a:r>
                <a:rPr lang="ko-KR" altLang="en-US" b="1" dirty="0" smtClean="0">
                  <a:solidFill>
                    <a:srgbClr val="5F5F5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Calibri" panose="020F0502020204030204" pitchFamily="34" charset="0"/>
                </a:rPr>
                <a:t>소개 </a:t>
              </a:r>
              <a:endParaRPr lang="en-US" b="1" dirty="0">
                <a:solidFill>
                  <a:srgbClr val="5F5F5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EBDF54-36AA-48E4-89DE-E225689282D7}"/>
                </a:ext>
              </a:extLst>
            </p:cNvPr>
            <p:cNvSpPr/>
            <p:nvPr/>
          </p:nvSpPr>
          <p:spPr>
            <a:xfrm>
              <a:off x="3953087" y="1336689"/>
              <a:ext cx="264168" cy="264168"/>
            </a:xfrm>
            <a:prstGeom prst="ellipse">
              <a:avLst/>
            </a:prstGeom>
            <a:solidFill>
              <a:srgbClr val="486AA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68D807-9F37-49A8-9FAF-A0A35CA9D515}"/>
                </a:ext>
              </a:extLst>
            </p:cNvPr>
            <p:cNvSpPr/>
            <p:nvPr/>
          </p:nvSpPr>
          <p:spPr>
            <a:xfrm>
              <a:off x="5916106" y="1210066"/>
              <a:ext cx="691672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en-ID" sz="36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4217255" y="1468103"/>
              <a:ext cx="1929545" cy="0"/>
            </a:xfrm>
            <a:prstGeom prst="line">
              <a:avLst/>
            </a:prstGeom>
            <a:ln w="31496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365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진행 일정 </a:t>
            </a:r>
            <a:r>
              <a:rPr lang="en-US" altLang="ko-KR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/ 4</a:t>
            </a:r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월 </a:t>
            </a:r>
            <a:r>
              <a:rPr lang="en-US" altLang="ko-KR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- 5</a:t>
            </a:r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월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20338"/>
              </p:ext>
            </p:extLst>
          </p:nvPr>
        </p:nvGraphicFramePr>
        <p:xfrm>
          <a:off x="453126" y="1691166"/>
          <a:ext cx="5728793" cy="371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399">
                  <a:extLst>
                    <a:ext uri="{9D8B030D-6E8A-4147-A177-3AD203B41FA5}">
                      <a16:colId xmlns:a16="http://schemas.microsoft.com/office/drawing/2014/main" val="4138843082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3936918783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1917231709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4212998320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3660308517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3521495143"/>
                    </a:ext>
                  </a:extLst>
                </a:gridCol>
                <a:gridCol w="818399">
                  <a:extLst>
                    <a:ext uri="{9D8B030D-6E8A-4147-A177-3AD203B41FA5}">
                      <a16:colId xmlns:a16="http://schemas.microsoft.com/office/drawing/2014/main" val="964458016"/>
                    </a:ext>
                  </a:extLst>
                </a:gridCol>
              </a:tblGrid>
              <a:tr h="74309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4</a:t>
                      </a:r>
                      <a:r>
                        <a:rPr lang="ko-KR" altLang="en-US" sz="28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월</a:t>
                      </a:r>
                      <a:r>
                        <a:rPr lang="ko-KR" altLang="en-US" sz="2800" baseline="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 </a:t>
                      </a:r>
                      <a:r>
                        <a:rPr lang="en-US" altLang="ko-KR" sz="28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- 5</a:t>
                      </a:r>
                      <a:r>
                        <a:rPr lang="ko-KR" altLang="en-US" sz="28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월</a:t>
                      </a:r>
                      <a:endParaRPr lang="ko-KR" altLang="en-US" sz="28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354167"/>
                  </a:ext>
                </a:extLst>
              </a:tr>
              <a:tr h="743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일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월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화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수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목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금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토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801706"/>
                  </a:ext>
                </a:extLst>
              </a:tr>
              <a:tr h="74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25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26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27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28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29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30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5/1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894997"/>
                  </a:ext>
                </a:extLst>
              </a:tr>
              <a:tr h="74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2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5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6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7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8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99275"/>
                  </a:ext>
                </a:extLst>
              </a:tr>
              <a:tr h="74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9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10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12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13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14</a:t>
                      </a:r>
                      <a:endParaRPr lang="ko-KR" altLang="en-US" sz="2400" dirty="0"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rgbClr val="FF0000"/>
                          </a:solidFill>
                          <a:latin typeface="배달의민족 한나체 Pro" panose="020B0600000101010101" pitchFamily="50" charset="-127"/>
                          <a:ea typeface="배달의민족 한나체 Pro" panose="020B0600000101010101" pitchFamily="50" charset="-127"/>
                        </a:rPr>
                        <a:t>15</a:t>
                      </a:r>
                      <a:endParaRPr lang="ko-KR" altLang="en-US" sz="2400" dirty="0">
                        <a:solidFill>
                          <a:srgbClr val="FF0000"/>
                        </a:solidFill>
                        <a:latin typeface="배달의민족 한나체 Pro" panose="020B0600000101010101" pitchFamily="50" charset="-127"/>
                        <a:ea typeface="배달의민족 한나체 Pro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554744"/>
                  </a:ext>
                </a:extLst>
              </a:tr>
            </a:tbl>
          </a:graphicData>
        </a:graphic>
      </p:graphicFrame>
      <p:grpSp>
        <p:nvGrpSpPr>
          <p:cNvPr id="37" name="그룹 36"/>
          <p:cNvGrpSpPr/>
          <p:nvPr/>
        </p:nvGrpSpPr>
        <p:grpSpPr>
          <a:xfrm>
            <a:off x="7144748" y="4599853"/>
            <a:ext cx="4897569" cy="379094"/>
            <a:chOff x="6549946" y="1862368"/>
            <a:chExt cx="4897569" cy="379094"/>
          </a:xfrm>
        </p:grpSpPr>
        <p:sp>
          <p:nvSpPr>
            <p:cNvPr id="38" name="TextBox 37"/>
            <p:cNvSpPr txBox="1"/>
            <p:nvPr/>
          </p:nvSpPr>
          <p:spPr>
            <a:xfrm>
              <a:off x="6873796" y="1862368"/>
              <a:ext cx="4573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</a:t>
              </a:r>
              <a:r>
                <a:rPr lang="ko-KR" altLang="en-US" sz="16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주차 </a:t>
              </a:r>
              <a:endPara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946" y="1862368"/>
              <a:ext cx="323850" cy="33337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0E98A4-FB91-4288-B6B8-E5D896EC8778}"/>
                </a:ext>
              </a:extLst>
            </p:cNvPr>
            <p:cNvSpPr txBox="1"/>
            <p:nvPr/>
          </p:nvSpPr>
          <p:spPr>
            <a:xfrm>
              <a:off x="6549946" y="2195743"/>
              <a:ext cx="3585924" cy="45719"/>
            </a:xfrm>
            <a:prstGeom prst="rect">
              <a:avLst/>
            </a:prstGeom>
            <a:solidFill>
              <a:srgbClr val="1D3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609849" y="1932627"/>
              <a:ext cx="1466117" cy="192855"/>
            </a:xfrm>
            <a:prstGeom prst="roundRect">
              <a:avLst/>
            </a:prstGeom>
            <a:solidFill>
              <a:srgbClr val="1D37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05.09 ~ 05.11</a:t>
              </a:r>
              <a:endPara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144748" y="1691166"/>
            <a:ext cx="4897569" cy="1477328"/>
            <a:chOff x="6549946" y="1862368"/>
            <a:chExt cx="4897569" cy="1477328"/>
          </a:xfrm>
        </p:grpSpPr>
        <p:sp>
          <p:nvSpPr>
            <p:cNvPr id="26" name="TextBox 25"/>
            <p:cNvSpPr txBox="1"/>
            <p:nvPr/>
          </p:nvSpPr>
          <p:spPr>
            <a:xfrm>
              <a:off x="6873796" y="1862368"/>
              <a:ext cx="4573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</a:t>
              </a:r>
              <a:r>
                <a:rPr lang="ko-KR" altLang="en-US" sz="16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주차 </a:t>
              </a:r>
              <a:endParaRPr lang="en-US" altLang="ko-KR" sz="16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946" y="1862368"/>
              <a:ext cx="323850" cy="3333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0E98A4-FB91-4288-B6B8-E5D896EC8778}"/>
                </a:ext>
              </a:extLst>
            </p:cNvPr>
            <p:cNvSpPr txBox="1"/>
            <p:nvPr/>
          </p:nvSpPr>
          <p:spPr>
            <a:xfrm>
              <a:off x="6549946" y="2195743"/>
              <a:ext cx="3585924" cy="45719"/>
            </a:xfrm>
            <a:prstGeom prst="rect">
              <a:avLst/>
            </a:prstGeom>
            <a:solidFill>
              <a:srgbClr val="1D37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latin typeface="배달의민족 한나체 Pro" panose="020B0600000101010101" pitchFamily="50" charset="-127"/>
                <a:ea typeface="배달의민족 한나체 Pro" panose="020B0600000101010101" pitchFamily="50" charset="-127"/>
                <a:sym typeface="Calibri" panose="020F0502020204030204" pitchFamily="34" charset="0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7609849" y="1932627"/>
              <a:ext cx="1466117" cy="192855"/>
            </a:xfrm>
            <a:prstGeom prst="roundRect">
              <a:avLst/>
            </a:prstGeom>
            <a:solidFill>
              <a:srgbClr val="1D37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04.29 ~ 05.01</a:t>
              </a:r>
              <a:endPara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49946" y="2385589"/>
              <a:ext cx="306257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크롤링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 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+ 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고객  맞춤 서비스 페이지 구성</a:t>
              </a:r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Flask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설정 및 카카오 오븐 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UI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설계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endPara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144748" y="3024038"/>
            <a:ext cx="5479494" cy="1434238"/>
            <a:chOff x="6478826" y="3256066"/>
            <a:chExt cx="5479494" cy="1434238"/>
          </a:xfrm>
        </p:grpSpPr>
        <p:grpSp>
          <p:nvGrpSpPr>
            <p:cNvPr id="32" name="그룹 31"/>
            <p:cNvGrpSpPr/>
            <p:nvPr/>
          </p:nvGrpSpPr>
          <p:grpSpPr>
            <a:xfrm>
              <a:off x="6478826" y="3256066"/>
              <a:ext cx="5479494" cy="379094"/>
              <a:chOff x="6549946" y="1862368"/>
              <a:chExt cx="5479494" cy="37909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873796" y="1862368"/>
                <a:ext cx="5155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r>
                  <a:rPr lang="ko-KR" altLang="en-US" sz="16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주차 </a:t>
                </a:r>
                <a:endParaRPr lang="en-US" altLang="ko-KR" sz="16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9946" y="1862368"/>
                <a:ext cx="323850" cy="333375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0E98A4-FB91-4288-B6B8-E5D896EC8778}"/>
                  </a:ext>
                </a:extLst>
              </p:cNvPr>
              <p:cNvSpPr txBox="1"/>
              <p:nvPr/>
            </p:nvSpPr>
            <p:spPr>
              <a:xfrm>
                <a:off x="6549946" y="2195743"/>
                <a:ext cx="3585924" cy="45719"/>
              </a:xfrm>
              <a:prstGeom prst="rect">
                <a:avLst/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4572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defRPr>
                    <a:latin typeface="Calibri" panose="020F0502020204030204" pitchFamily="34" charset="0"/>
                  </a:defRPr>
                </a:lvl1pPr>
                <a:lvl2pPr marL="228600" lvl="1" indent="-228600" algn="ctr">
                  <a:lnSpc>
                    <a:spcPct val="90000"/>
                  </a:lnSpc>
                  <a:spcBef>
                    <a:spcPts val="10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2pPr>
                <a:lvl3pPr marL="685800" lvl="2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3pPr>
                <a:lvl4pPr marL="1143000" lvl="3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4pPr>
                <a:lvl5pPr marL="1600200" lvl="4" indent="-228600" algn="ctr">
                  <a:lnSpc>
                    <a:spcPct val="90000"/>
                  </a:lnSpc>
                  <a:spcBef>
                    <a:spcPts val="500"/>
                  </a:spcBef>
                  <a:buSzPct val="100000"/>
                  <a:buFont typeface="Arial" panose="020B0604020202020204" pitchFamily="34" charset="0"/>
                  <a:buChar char="•"/>
                  <a:defRPr>
                    <a:latin typeface="Calibri" panose="020F0502020204030204" pitchFamily="34" charset="0"/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lvl="1" indent="0">
                  <a:buNone/>
                </a:pPr>
                <a:endParaRPr lang="en-ID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  <a:sym typeface="Calibri" panose="020F0502020204030204" pitchFamily="34" charset="0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7609849" y="1932627"/>
                <a:ext cx="1466117" cy="192855"/>
              </a:xfrm>
              <a:prstGeom prst="roundRect">
                <a:avLst/>
              </a:prstGeom>
              <a:solidFill>
                <a:srgbClr val="1D378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05.02 </a:t>
                </a:r>
                <a:r>
                  <a:rPr lang="en-US" altLang="ko-KR" sz="1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~ 05.08</a:t>
                </a:r>
                <a:endPara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549946" y="3736197"/>
              <a:ext cx="401645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Front CSS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수정 및 최종 완성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,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코사인 유사도 완성</a:t>
              </a:r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endPara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Crawling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최종 완료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로컬 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O,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서버 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: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연결 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X), </a:t>
              </a:r>
              <a:r>
                <a:rPr lang="en-US" altLang="ko-KR" sz="14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BackEnd</a:t>
              </a:r>
              <a:r>
                <a:rPr lang="en-US" altLang="ko-KR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1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최종 완성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215868" y="5127340"/>
            <a:ext cx="4653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고객 맞춤 서비스 </a:t>
            </a:r>
            <a:r>
              <a:rPr lang="en-US" altLang="ko-KR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Page </a:t>
            </a:r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완성</a:t>
            </a:r>
            <a:endParaRPr lang="en-US" altLang="ko-KR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발표자료 작성 완료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협업 과정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513" y="1304399"/>
            <a:ext cx="12016409" cy="4689167"/>
            <a:chOff x="89452" y="1542668"/>
            <a:chExt cx="12016409" cy="4689167"/>
          </a:xfrm>
        </p:grpSpPr>
        <p:sp>
          <p:nvSpPr>
            <p:cNvPr id="7" name="직사각형 6"/>
            <p:cNvSpPr/>
            <p:nvPr/>
          </p:nvSpPr>
          <p:spPr>
            <a:xfrm>
              <a:off x="89452" y="1779104"/>
              <a:ext cx="12016409" cy="445273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316" y="2092960"/>
              <a:ext cx="5534446" cy="38087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399" y="2092960"/>
              <a:ext cx="5364481" cy="380871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164802" y="1542668"/>
              <a:ext cx="166423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Notion </a:t>
              </a:r>
              <a:r>
                <a:rPr lang="ko-KR" altLang="en-US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회의록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89703" y="1542668"/>
              <a:ext cx="16818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JIRA </a:t>
              </a:r>
              <a:r>
                <a:rPr lang="ko-KR" altLang="en-US" sz="2000" dirty="0" smtClean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스프린트</a:t>
              </a:r>
              <a:endPara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cxnSp>
        <p:nvCxnSpPr>
          <p:cNvPr id="12" name="직선 연결선 11"/>
          <p:cNvCxnSpPr>
            <a:stCxn id="7" idx="0"/>
            <a:endCxn id="7" idx="2"/>
          </p:cNvCxnSpPr>
          <p:nvPr/>
        </p:nvCxnSpPr>
        <p:spPr>
          <a:xfrm>
            <a:off x="6087718" y="1540835"/>
            <a:ext cx="0" cy="4452731"/>
          </a:xfrm>
          <a:prstGeom prst="line">
            <a:avLst/>
          </a:prstGeom>
          <a:ln w="25400">
            <a:solidFill>
              <a:srgbClr val="1D37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누적 흐름 </a:t>
            </a:r>
            <a:r>
              <a:rPr lang="en-US" altLang="ko-KR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Diagram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1513432"/>
            <a:ext cx="11891645" cy="4409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670024"/>
            <a:ext cx="869950" cy="7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17067" y="3729578"/>
            <a:ext cx="1667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프로젝트 사진관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7067" y="5441227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프로젝트를 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마치며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…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21268" y="1762952"/>
            <a:ext cx="4871847" cy="2554546"/>
            <a:chOff x="1521268" y="1762952"/>
            <a:chExt cx="4871847" cy="2554546"/>
          </a:xfrm>
        </p:grpSpPr>
        <p:sp>
          <p:nvSpPr>
            <p:cNvPr id="12" name="TextBox 11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06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1268" y="2686282"/>
              <a:ext cx="487184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Epilogue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61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Crawling </a:t>
            </a:r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사진관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6655">
            <a:off x="335280" y="1304399"/>
            <a:ext cx="4175760" cy="343429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0198">
            <a:off x="7518400" y="1257891"/>
            <a:ext cx="4175760" cy="34290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289">
            <a:off x="3785946" y="2534473"/>
            <a:ext cx="4417953" cy="3076268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2351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프로젝트 마치며</a:t>
            </a:r>
            <a:r>
              <a:rPr lang="en-US" altLang="ko-KR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…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0080" y="3458465"/>
            <a:ext cx="898604" cy="7588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52676" y="1439261"/>
            <a:ext cx="898604" cy="7588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2182" y="2448863"/>
            <a:ext cx="898604" cy="7588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442182" y="5477669"/>
            <a:ext cx="898604" cy="75887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442182" y="4468067"/>
            <a:ext cx="898604" cy="758874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1666240" y="1439261"/>
            <a:ext cx="9530080" cy="884223"/>
          </a:xfrm>
          <a:prstGeom prst="wedgeRoundRectCallout">
            <a:avLst>
              <a:gd name="adj1" fmla="val -52922"/>
              <a:gd name="adj2" fmla="val -17932"/>
              <a:gd name="adj3" fmla="val 16667"/>
            </a:avLst>
          </a:prstGeom>
          <a:solidFill>
            <a:schemeClr val="bg1"/>
          </a:solidFill>
          <a:ln w="36576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동기들과 프로젝트를 진행하면서 협력하는 법을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배워 나갔습니다</a:t>
            </a:r>
            <a:r>
              <a:rPr lang="en-US" altLang="ko-KR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어려운 문제를 직면할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때 마다 </a:t>
            </a:r>
            <a:endParaRPr lang="en-US" altLang="ko-KR" dirty="0" smtClean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혼자서는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해결하기 힘든 것들을 같이 해결해 나가는 좋은 경험이었습니다</a:t>
            </a:r>
            <a:r>
              <a:rPr lang="en-US" altLang="ko-KR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!!</a:t>
            </a:r>
            <a:endParaRPr lang="ko-KR" altLang="en-US" dirty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5" name="모서리가 둥근 사각형 설명선 54"/>
          <p:cNvSpPr/>
          <p:nvPr/>
        </p:nvSpPr>
        <p:spPr>
          <a:xfrm>
            <a:off x="1666240" y="2383920"/>
            <a:ext cx="9530080" cy="884223"/>
          </a:xfrm>
          <a:prstGeom prst="wedgeRoundRectCallout">
            <a:avLst>
              <a:gd name="adj1" fmla="val -52922"/>
              <a:gd name="adj2" fmla="val -17932"/>
              <a:gd name="adj3" fmla="val 16667"/>
            </a:avLst>
          </a:prstGeom>
          <a:solidFill>
            <a:schemeClr val="bg1"/>
          </a:solidFill>
          <a:ln w="36576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교육에서 배웠던 것들을 활용할 수 있는 기회가 생겨 좋았고 많이 배우며 성장할 수 있었습니다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동기들과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함께 협업하며 팀워크를 기른 것도 앞으로의 회사생활에 있어 큰 자산으로 남으리라 확신합니다</a:t>
            </a:r>
            <a:r>
              <a:rPr lang="en-US" altLang="ko-KR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6" name="모서리가 둥근 사각형 설명선 55"/>
          <p:cNvSpPr/>
          <p:nvPr/>
        </p:nvSpPr>
        <p:spPr>
          <a:xfrm>
            <a:off x="1666240" y="4273238"/>
            <a:ext cx="9530080" cy="884223"/>
          </a:xfrm>
          <a:prstGeom prst="wedgeRoundRectCallout">
            <a:avLst>
              <a:gd name="adj1" fmla="val -52922"/>
              <a:gd name="adj2" fmla="val -17932"/>
              <a:gd name="adj3" fmla="val 16667"/>
            </a:avLst>
          </a:prstGeom>
          <a:solidFill>
            <a:schemeClr val="bg1"/>
          </a:solidFill>
          <a:ln w="36576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처음 접하는 웹 개발 프로젝트였지만</a:t>
            </a:r>
            <a:r>
              <a:rPr lang="en-US" altLang="ko-KR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두 달간의 체계적인 교육과 팀원들의 도움을 통해 프로젝트를 진행할 수 있었습니다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이번 기술교육 프로젝트를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통해서 교육의 중요성과 </a:t>
            </a:r>
            <a:r>
              <a:rPr lang="ko-KR" altLang="en-US" dirty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협업의 힘에 대해서 몸소 느끼고 배울 수 있었습니다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현업 부서로 복귀해서도 이러한 경험을 되새기며 좋은 성과를 낼 수 있는 구성원이 되겠습니다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7" name="모서리가 둥근 사각형 설명선 56"/>
          <p:cNvSpPr/>
          <p:nvPr/>
        </p:nvSpPr>
        <p:spPr>
          <a:xfrm>
            <a:off x="1666240" y="3328579"/>
            <a:ext cx="9530080" cy="884223"/>
          </a:xfrm>
          <a:prstGeom prst="wedgeRoundRectCallout">
            <a:avLst>
              <a:gd name="adj1" fmla="val -52922"/>
              <a:gd name="adj2" fmla="val -17932"/>
              <a:gd name="adj3" fmla="val 16667"/>
            </a:avLst>
          </a:prstGeom>
          <a:solidFill>
            <a:schemeClr val="bg1"/>
          </a:solidFill>
          <a:ln w="36576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기술교육을 통해 평소 사용해보지 않은 다양한 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IT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기술을 배울 수 있어서 너무 좋았습니다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또한 이번 프로젝트를 통해서 배운 기술을 활용해보면서 실무와 협업 경험도 쌓을 수 있었습니다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이러한 경험을 바탕으로 부서 복귀 후에도 훌륭한 구성원이 될 수 있도록 노력하겠습니다 </a:t>
            </a:r>
            <a:endParaRPr lang="ko-KR" altLang="en-US" dirty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8" name="모서리가 둥근 사각형 설명선 57"/>
          <p:cNvSpPr/>
          <p:nvPr/>
        </p:nvSpPr>
        <p:spPr>
          <a:xfrm>
            <a:off x="1666240" y="5233002"/>
            <a:ext cx="9530080" cy="884223"/>
          </a:xfrm>
          <a:prstGeom prst="wedgeRoundRectCallout">
            <a:avLst>
              <a:gd name="adj1" fmla="val -52709"/>
              <a:gd name="adj2" fmla="val -9889"/>
              <a:gd name="adj3" fmla="val 16667"/>
            </a:avLst>
          </a:prstGeom>
          <a:solidFill>
            <a:schemeClr val="bg1"/>
          </a:solidFill>
          <a:ln w="36576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팀 프로젝트를 처음 시작 했을 때 개발이라는 것을 처음 접해 보았습니다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팀원들에게 도움이 될 수 있을까라는 생각을 했지만 다른 팀원들이 어려운 부분을 도와주고 도움이 되기 위해 개별적으로 공부를 통해 프로젝트를 완벽하게 할 수 있었습니다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그리고 이번 프로젝트를 통해 개발 기술 뿐만 아니라 팀워크에 대해 한번 더 찐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~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하게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느낄 수 </a:t>
            </a:r>
            <a:r>
              <a:rPr lang="ko-KR" altLang="en-US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있는 좋은 계기가 되었습니다</a:t>
            </a:r>
            <a:r>
              <a:rPr lang="en-US" altLang="ko-KR" dirty="0" smtClean="0">
                <a:solidFill>
                  <a:schemeClr val="tx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6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80BE08-C81B-4380-B916-718F11F74335}"/>
              </a:ext>
            </a:extLst>
          </p:cNvPr>
          <p:cNvGrpSpPr/>
          <p:nvPr/>
        </p:nvGrpSpPr>
        <p:grpSpPr>
          <a:xfrm>
            <a:off x="603646" y="0"/>
            <a:ext cx="183357" cy="6858000"/>
            <a:chOff x="11404996" y="0"/>
            <a:chExt cx="18335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1A5811A-9861-4823-A960-09FF8E0CD215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A3A49D-4223-471D-A96F-C69B63E51FA4}"/>
                </a:ext>
              </a:extLst>
            </p:cNvPr>
            <p:cNvGrpSpPr/>
            <p:nvPr/>
          </p:nvGrpSpPr>
          <p:grpSpPr>
            <a:xfrm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7" name="Multiplication Sign 16">
                <a:extLst>
                  <a:ext uri="{FF2B5EF4-FFF2-40B4-BE49-F238E27FC236}">
                    <a16:creationId xmlns:a16="http://schemas.microsoft.com/office/drawing/2014/main" id="{315511CC-CACB-466F-A225-F0811BBD53B6}"/>
                  </a:ext>
                </a:extLst>
              </p:cNvPr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" name="Multiplication Sign 17">
                <a:extLst>
                  <a:ext uri="{FF2B5EF4-FFF2-40B4-BE49-F238E27FC236}">
                    <a16:creationId xmlns:a16="http://schemas.microsoft.com/office/drawing/2014/main" id="{1C8F6DD6-6FFE-4EB3-B5B6-AEE6A3EA6F9E}"/>
                  </a:ext>
                </a:extLst>
              </p:cNvPr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Multiplication Sign 18">
                <a:extLst>
                  <a:ext uri="{FF2B5EF4-FFF2-40B4-BE49-F238E27FC236}">
                    <a16:creationId xmlns:a16="http://schemas.microsoft.com/office/drawing/2014/main" id="{FA2397EA-D868-47D6-AF4F-88EEA9DB2DCF}"/>
                  </a:ext>
                </a:extLst>
              </p:cNvPr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1D3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29FDFC-E9F1-40AA-874A-ECF9857747B7}"/>
                </a:ext>
              </a:extLst>
            </p:cNvPr>
            <p:cNvCxnSpPr>
              <a:cxnSpLocks/>
            </p:cNvCxnSpPr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1458ADC-E478-4754-943A-117B0995A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3253" y="3520679"/>
            <a:ext cx="4533897" cy="145546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지금까지 </a:t>
            </a: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4</a:t>
            </a:r>
            <a:r>
              <a:rPr lang="ko-KR" altLang="en-US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조였습니다</a:t>
            </a:r>
            <a:r>
              <a:rPr lang="en-US" altLang="ko-KR" dirty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.</a:t>
            </a: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/>
            </a:r>
            <a:b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</a:br>
            <a: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/>
            </a:r>
            <a:br>
              <a:rPr lang="en-US" altLang="ko-KR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</a:br>
            <a:r>
              <a:rPr lang="ko-KR" altLang="en-US" dirty="0" smtClean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감사합니다</a:t>
            </a:r>
            <a:r>
              <a:rPr lang="en-US" altLang="ko-KR" dirty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!</a:t>
            </a:r>
            <a:endParaRPr lang="en-ID" dirty="0"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3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17067" y="3729578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팀 소개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21268" y="1762952"/>
            <a:ext cx="4584892" cy="2554546"/>
            <a:chOff x="1521268" y="1762952"/>
            <a:chExt cx="4584892" cy="2554546"/>
          </a:xfrm>
        </p:grpSpPr>
        <p:sp>
          <p:nvSpPr>
            <p:cNvPr id="14" name="TextBox 13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01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1268" y="2686282"/>
              <a:ext cx="3804247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팀 소개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" y="-5450"/>
            <a:ext cx="12192000" cy="3625569"/>
          </a:xfrm>
          <a:prstGeom prst="rect">
            <a:avLst/>
          </a:prstGeom>
          <a:solidFill>
            <a:srgbClr val="1D37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75BE2124-C8AD-4A65-AE85-1441213A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21" y="760562"/>
            <a:ext cx="10786756" cy="782169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팀 소개</a:t>
            </a:r>
            <a:endParaRPr lang="en-US" sz="3200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11D04A4-903F-4FD5-85B5-63301556B6F3}"/>
              </a:ext>
            </a:extLst>
          </p:cNvPr>
          <p:cNvSpPr/>
          <p:nvPr/>
        </p:nvSpPr>
        <p:spPr>
          <a:xfrm>
            <a:off x="463482" y="2788778"/>
            <a:ext cx="1707207" cy="1717742"/>
          </a:xfrm>
          <a:prstGeom prst="arc">
            <a:avLst>
              <a:gd name="adj1" fmla="val 10841706"/>
              <a:gd name="adj2" fmla="val 0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7BC8A390-AA25-49CB-B07A-465B2B92986C}"/>
              </a:ext>
            </a:extLst>
          </p:cNvPr>
          <p:cNvSpPr/>
          <p:nvPr/>
        </p:nvSpPr>
        <p:spPr>
          <a:xfrm>
            <a:off x="5310694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ln w="63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E4BECB4-7463-4F11-BDE5-721254A09EE1}"/>
              </a:ext>
            </a:extLst>
          </p:cNvPr>
          <p:cNvSpPr/>
          <p:nvPr/>
        </p:nvSpPr>
        <p:spPr>
          <a:xfrm>
            <a:off x="7639051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B8E1BC-E526-4BCE-B9DE-4893131B4878}"/>
              </a:ext>
            </a:extLst>
          </p:cNvPr>
          <p:cNvSpPr txBox="1"/>
          <p:nvPr/>
        </p:nvSpPr>
        <p:spPr>
          <a:xfrm>
            <a:off x="284326" y="4910354"/>
            <a:ext cx="20492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BackEnd</a:t>
            </a:r>
            <a:endParaRPr lang="en-US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en-US" sz="1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FrontEnd</a:t>
            </a:r>
            <a:endParaRPr lang="en-US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en-US" sz="1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DataBase</a:t>
            </a:r>
            <a:endParaRPr 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C71CBD-CEA0-4DA9-B43C-711749796C81}"/>
              </a:ext>
            </a:extLst>
          </p:cNvPr>
          <p:cNvSpPr txBox="1"/>
          <p:nvPr/>
        </p:nvSpPr>
        <p:spPr>
          <a:xfrm>
            <a:off x="2761416" y="4903146"/>
            <a:ext cx="20492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BackEnd</a:t>
            </a:r>
          </a:p>
          <a:p>
            <a:pPr algn="ctr"/>
            <a:r>
              <a:rPr lang="en-US" altLang="ko-KR" sz="140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FrontEnd</a:t>
            </a:r>
          </a:p>
          <a:p>
            <a:pPr algn="ctr"/>
            <a:r>
              <a:rPr lang="en-US" altLang="ko-KR" sz="140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DataBase</a:t>
            </a:r>
            <a:endParaRPr lang="en-US" altLang="ko-KR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4AFD8-C3DF-4700-90DD-C34EBC834274}"/>
              </a:ext>
            </a:extLst>
          </p:cNvPr>
          <p:cNvSpPr txBox="1"/>
          <p:nvPr/>
        </p:nvSpPr>
        <p:spPr>
          <a:xfrm>
            <a:off x="5144916" y="4903146"/>
            <a:ext cx="20492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Crawling</a:t>
            </a:r>
          </a:p>
          <a:p>
            <a:pPr algn="ctr"/>
            <a:r>
              <a:rPr lang="en-US" sz="1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BackEnd</a:t>
            </a:r>
            <a:endParaRPr 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배포</a:t>
            </a:r>
            <a:endParaRPr lang="en-US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760930-518C-4264-AFE7-685BFAFA32C2}"/>
              </a:ext>
            </a:extLst>
          </p:cNvPr>
          <p:cNvSpPr txBox="1"/>
          <p:nvPr/>
        </p:nvSpPr>
        <p:spPr>
          <a:xfrm>
            <a:off x="7473273" y="4940438"/>
            <a:ext cx="20492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FrontEnd</a:t>
            </a:r>
            <a:endParaRPr lang="en-US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협업</a:t>
            </a:r>
            <a:endParaRPr lang="en-US" altLang="ko-KR" sz="1400" dirty="0" smtClean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발표자료 작성</a:t>
            </a:r>
            <a:endParaRPr 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528064" y="2046328"/>
            <a:ext cx="171774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FFFFFF"/>
                </a:solidFill>
                <a:latin typeface="배찌체" panose="00000500000000000000" pitchFamily="2" charset="-127"/>
                <a:ea typeface="배찌체" panose="00000500000000000000" pitchFamily="2" charset="-127"/>
                <a:cs typeface="Calibri" panose="020F0502020204030204" pitchFamily="34" charset="0"/>
              </a:rPr>
              <a:t>장요한</a:t>
            </a:r>
            <a:endParaRPr lang="en-US" sz="2000" b="1" dirty="0">
              <a:solidFill>
                <a:srgbClr val="FFFFFF"/>
              </a:solidFill>
              <a:latin typeface="배찌체" panose="00000500000000000000" pitchFamily="2" charset="-127"/>
              <a:ea typeface="배찌체" panose="000005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74" name="Arc 27">
            <a:extLst>
              <a:ext uri="{FF2B5EF4-FFF2-40B4-BE49-F238E27FC236}">
                <a16:creationId xmlns:a16="http://schemas.microsoft.com/office/drawing/2014/main" id="{CE4BECB4-7463-4F11-BDE5-721254A09EE1}"/>
              </a:ext>
            </a:extLst>
          </p:cNvPr>
          <p:cNvSpPr/>
          <p:nvPr/>
        </p:nvSpPr>
        <p:spPr>
          <a:xfrm>
            <a:off x="9915525" y="2785889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B760930-518C-4264-AFE7-685BFAFA32C2}"/>
              </a:ext>
            </a:extLst>
          </p:cNvPr>
          <p:cNvSpPr txBox="1"/>
          <p:nvPr/>
        </p:nvSpPr>
        <p:spPr>
          <a:xfrm>
            <a:off x="9749747" y="4903145"/>
            <a:ext cx="204929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FrontEnd</a:t>
            </a:r>
            <a:endParaRPr lang="en-US" altLang="ko-KR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협업</a:t>
            </a:r>
            <a:endParaRPr lang="en-US" altLang="ko-KR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발표 자료 작성</a:t>
            </a:r>
            <a:endParaRPr lang="en-US" altLang="ko-KR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2219" y="4232240"/>
            <a:ext cx="56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조장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501160" y="4226012"/>
            <a:ext cx="56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팀원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889345" y="4194609"/>
            <a:ext cx="56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팀원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217702" y="4164481"/>
            <a:ext cx="56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팀원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0494176" y="4196617"/>
            <a:ext cx="560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/>
              <a:t>팀원</a:t>
            </a:r>
            <a:endParaRPr lang="ko-KR" altLang="en-US" sz="1400" dirty="0"/>
          </a:p>
        </p:txBody>
      </p:sp>
      <p:sp>
        <p:nvSpPr>
          <p:cNvPr id="34" name="Arc 12">
            <a:extLst>
              <a:ext uri="{FF2B5EF4-FFF2-40B4-BE49-F238E27FC236}">
                <a16:creationId xmlns:a16="http://schemas.microsoft.com/office/drawing/2014/main" id="{011D04A4-903F-4FD5-85B5-63301556B6F3}"/>
              </a:ext>
            </a:extLst>
          </p:cNvPr>
          <p:cNvSpPr/>
          <p:nvPr/>
        </p:nvSpPr>
        <p:spPr>
          <a:xfrm>
            <a:off x="2924080" y="2754516"/>
            <a:ext cx="1707207" cy="1717742"/>
          </a:xfrm>
          <a:prstGeom prst="arc">
            <a:avLst>
              <a:gd name="adj1" fmla="val 10841706"/>
              <a:gd name="adj2" fmla="val 0"/>
            </a:avLst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7">
            <a:extLst>
              <a:ext uri="{FF2B5EF4-FFF2-40B4-BE49-F238E27FC236}">
                <a16:creationId xmlns:a16="http://schemas.microsoft.com/office/drawing/2014/main" id="{AF97C572-AF1F-49E1-8ACF-8DE47C1AA198}"/>
              </a:ext>
            </a:extLst>
          </p:cNvPr>
          <p:cNvGrpSpPr/>
          <p:nvPr/>
        </p:nvGrpSpPr>
        <p:grpSpPr>
          <a:xfrm>
            <a:off x="709919" y="549275"/>
            <a:ext cx="619600" cy="45719"/>
            <a:chOff x="709919" y="549275"/>
            <a:chExt cx="619600" cy="45719"/>
          </a:xfrm>
          <a:solidFill>
            <a:schemeClr val="bg1"/>
          </a:solidFill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72F469-5CFE-40DC-8E5A-24370FF251D6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768062-7B16-4577-9BDE-9B45A638D902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528064" y="2467683"/>
            <a:ext cx="17177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생</a:t>
            </a:r>
            <a:r>
              <a:rPr lang="ko-KR" altLang="en-US" sz="1600" b="1" dirty="0" smtClean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보서비스팀</a:t>
            </a:r>
            <a:endParaRPr lang="en-US" sz="1600" b="1" dirty="0">
              <a:solidFill>
                <a:srgbClr val="FFFF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2924080" y="2046328"/>
            <a:ext cx="171774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FFFFFF"/>
                </a:solidFill>
                <a:latin typeface="배찌체" panose="00000500000000000000" pitchFamily="2" charset="-127"/>
                <a:ea typeface="배찌체" panose="00000500000000000000" pitchFamily="2" charset="-127"/>
                <a:cs typeface="Calibri" panose="020F0502020204030204" pitchFamily="34" charset="0"/>
              </a:rPr>
              <a:t>이은비</a:t>
            </a:r>
            <a:endParaRPr lang="en-US" sz="2000" b="1" dirty="0">
              <a:solidFill>
                <a:srgbClr val="FFFFFF"/>
              </a:solidFill>
              <a:latin typeface="배찌체" panose="00000500000000000000" pitchFamily="2" charset="-127"/>
              <a:ea typeface="배찌체" panose="000005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2924080" y="2467683"/>
            <a:ext cx="17177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손보서비스팀</a:t>
            </a:r>
            <a:endParaRPr lang="en-US" sz="1600" b="1" dirty="0">
              <a:solidFill>
                <a:srgbClr val="FFFF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5310694" y="2046328"/>
            <a:ext cx="171774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FFFF"/>
                </a:solidFill>
                <a:latin typeface="배찌체" panose="00000500000000000000" pitchFamily="2" charset="-127"/>
                <a:ea typeface="배찌체" panose="00000500000000000000" pitchFamily="2" charset="-127"/>
                <a:cs typeface="Calibri" panose="020F0502020204030204" pitchFamily="34" charset="0"/>
              </a:rPr>
              <a:t>진슬기</a:t>
            </a:r>
            <a:endParaRPr lang="en-US" sz="2000" b="1" dirty="0">
              <a:solidFill>
                <a:srgbClr val="FFFFFF"/>
              </a:solidFill>
              <a:latin typeface="배찌체" panose="00000500000000000000" pitchFamily="2" charset="-127"/>
              <a:ea typeface="배찌체" panose="000005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5310694" y="2467683"/>
            <a:ext cx="17177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생</a:t>
            </a:r>
            <a:r>
              <a:rPr lang="ko-KR" altLang="en-US" sz="1600" b="1" dirty="0" smtClean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보서비스팀</a:t>
            </a:r>
            <a:endParaRPr lang="en-US" sz="1600" b="1" dirty="0">
              <a:solidFill>
                <a:srgbClr val="FFFF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7639051" y="2046328"/>
            <a:ext cx="171774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FFFF"/>
                </a:solidFill>
                <a:latin typeface="배찌체" panose="00000500000000000000" pitchFamily="2" charset="-127"/>
                <a:ea typeface="배찌체" panose="00000500000000000000" pitchFamily="2" charset="-127"/>
                <a:cs typeface="Calibri" panose="020F0502020204030204" pitchFamily="34" charset="0"/>
              </a:rPr>
              <a:t>박정민</a:t>
            </a:r>
            <a:endParaRPr lang="en-US" sz="2000" b="1" dirty="0">
              <a:solidFill>
                <a:srgbClr val="FFFFFF"/>
              </a:solidFill>
              <a:latin typeface="배찌체" panose="00000500000000000000" pitchFamily="2" charset="-127"/>
              <a:ea typeface="배찌체" panose="000005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7639051" y="2467683"/>
            <a:ext cx="17177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공통서비스팀</a:t>
            </a:r>
            <a:endParaRPr lang="en-US" sz="1600" b="1" dirty="0">
              <a:solidFill>
                <a:srgbClr val="FFFF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9915525" y="2046328"/>
            <a:ext cx="171774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000" b="1" dirty="0" err="1" smtClean="0">
                <a:solidFill>
                  <a:srgbClr val="FFFFFF"/>
                </a:solidFill>
                <a:latin typeface="배찌체" panose="00000500000000000000" pitchFamily="2" charset="-127"/>
                <a:ea typeface="배찌체" panose="00000500000000000000" pitchFamily="2" charset="-127"/>
                <a:cs typeface="Calibri" panose="020F0502020204030204" pitchFamily="34" charset="0"/>
              </a:rPr>
              <a:t>전동진</a:t>
            </a:r>
            <a:endParaRPr lang="en-US" sz="2000" b="1" dirty="0">
              <a:solidFill>
                <a:srgbClr val="FFFFFF"/>
              </a:solidFill>
              <a:latin typeface="배찌체" panose="00000500000000000000" pitchFamily="2" charset="-127"/>
              <a:ea typeface="배찌체" panose="00000500000000000000" pitchFamily="2" charset="-127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DF04C9-97CF-4C43-8F50-3F0EAFFD5F3E}"/>
              </a:ext>
            </a:extLst>
          </p:cNvPr>
          <p:cNvSpPr txBox="1"/>
          <p:nvPr/>
        </p:nvSpPr>
        <p:spPr>
          <a:xfrm>
            <a:off x="9915525" y="2467683"/>
            <a:ext cx="17177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FF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alibri" panose="020F0502020204030204" pitchFamily="34" charset="0"/>
              </a:rPr>
              <a:t>인프라서비스팀</a:t>
            </a:r>
            <a:endParaRPr lang="en-US" sz="1600" b="1" dirty="0">
              <a:solidFill>
                <a:srgbClr val="FFFFFF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72658" y="3100654"/>
            <a:ext cx="10334494" cy="1070055"/>
            <a:chOff x="872658" y="3100654"/>
            <a:chExt cx="10334494" cy="1070055"/>
          </a:xfrm>
        </p:grpSpPr>
        <p:grpSp>
          <p:nvGrpSpPr>
            <p:cNvPr id="14" name="그룹 13"/>
            <p:cNvGrpSpPr/>
            <p:nvPr/>
          </p:nvGrpSpPr>
          <p:grpSpPr>
            <a:xfrm>
              <a:off x="872658" y="3100654"/>
              <a:ext cx="8058020" cy="1070055"/>
              <a:chOff x="960282" y="4363034"/>
              <a:chExt cx="8058020" cy="107005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282" y="4374279"/>
                <a:ext cx="888854" cy="105881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427" y="4363034"/>
                <a:ext cx="885521" cy="1059128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5820" y="4363034"/>
                <a:ext cx="818973" cy="1060053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52788" y="4364021"/>
                <a:ext cx="865514" cy="1036956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1638" y="3100654"/>
              <a:ext cx="865514" cy="1037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6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4445" y="3024294"/>
            <a:ext cx="2326195" cy="23867"/>
            <a:chOff x="12666667" y="4536441"/>
            <a:chExt cx="3489293" cy="35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4536441"/>
              <a:ext cx="3489293" cy="35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44445" y="4759809"/>
            <a:ext cx="2326195" cy="23867"/>
            <a:chOff x="12666667" y="7139714"/>
            <a:chExt cx="3489293" cy="35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6667" y="7139714"/>
              <a:ext cx="3489293" cy="358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17067" y="3729578"/>
            <a:ext cx="1713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고객 맞춤 서비스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7067" y="5441227"/>
            <a:ext cx="2731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협업 </a:t>
            </a:r>
            <a:r>
              <a:rPr lang="ko-KR" altLang="en-US" sz="2200" dirty="0" err="1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필터링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/ </a:t>
            </a:r>
            <a:r>
              <a:rPr lang="ko-KR" altLang="en-US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코사인 유사도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66818" y="1762952"/>
            <a:ext cx="4776791" cy="4093429"/>
            <a:chOff x="1666818" y="1762952"/>
            <a:chExt cx="4776791" cy="4093429"/>
          </a:xfrm>
        </p:grpSpPr>
        <p:sp>
          <p:nvSpPr>
            <p:cNvPr id="14" name="TextBox 13"/>
            <p:cNvSpPr txBox="1"/>
            <p:nvPr/>
          </p:nvSpPr>
          <p:spPr>
            <a:xfrm>
              <a:off x="1666818" y="1762952"/>
              <a:ext cx="44393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ln w="127000">
                    <a:noFill/>
                  </a:ln>
                  <a:solidFill>
                    <a:schemeClr val="bg1"/>
                  </a:solidFill>
                  <a:latin typeface="Sandoll 삼립호빵체 Outline" panose="00000500000000000000" pitchFamily="50" charset="-127"/>
                  <a:ea typeface="Sandoll 삼립호빵체 Outline" panose="00000500000000000000" pitchFamily="50" charset="-127"/>
                </a:rPr>
                <a:t>02</a:t>
              </a:r>
              <a:endParaRPr lang="ko-KR" altLang="en-US" sz="5400" dirty="0">
                <a:ln w="127000">
                  <a:noFill/>
                </a:ln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13202" y="2686282"/>
              <a:ext cx="4530407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프로젝트</a:t>
              </a:r>
              <a:endParaRPr lang="en-US" altLang="ko-KR" sz="10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100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목표</a:t>
              </a:r>
              <a:endParaRPr lang="ko-KR" altLang="en-US" sz="10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417067" y="1994063"/>
            <a:ext cx="1670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Web Crawling</a:t>
            </a:r>
            <a:endParaRPr lang="ko-KR" altLang="en-US" sz="2200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1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16838" y="575756"/>
            <a:ext cx="4767892" cy="5571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rgbClr val="1D378B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Web </a:t>
            </a:r>
            <a:r>
              <a:rPr lang="en-US" altLang="ko-KR" sz="3600" b="1" dirty="0" smtClean="0">
                <a:solidFill>
                  <a:srgbClr val="1D378B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Crawling</a:t>
            </a:r>
            <a:endParaRPr lang="en-ID" sz="3600" b="1" dirty="0">
              <a:solidFill>
                <a:srgbClr val="1D378B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16838" y="1174406"/>
            <a:ext cx="3585924" cy="45719"/>
          </a:xfrm>
          <a:prstGeom prst="rect">
            <a:avLst/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olidFill>
                <a:schemeClr val="tx1"/>
              </a:solidFill>
              <a:sym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41361" y="1388346"/>
            <a:ext cx="410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 사이트들에서 원하는 정보를 추출하는 것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7" y="2146557"/>
            <a:ext cx="10993894" cy="39291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22960" y="4907280"/>
            <a:ext cx="277368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55440" y="4861560"/>
            <a:ext cx="4165600" cy="995680"/>
          </a:xfrm>
          <a:prstGeom prst="rect">
            <a:avLst/>
          </a:prstGeom>
          <a:solidFill>
            <a:schemeClr val="bg1"/>
          </a:solidFill>
          <a:ln w="25400">
            <a:solidFill>
              <a:srgbClr val="1D3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강의 학습 기간 데이터 수집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grpSp>
        <p:nvGrpSpPr>
          <p:cNvPr id="9" name="Group 17">
            <a:extLst>
              <a:ext uri="{FF2B5EF4-FFF2-40B4-BE49-F238E27FC236}">
                <a16:creationId xmlns:a16="http://schemas.microsoft.com/office/drawing/2014/main" id="{AF97C572-AF1F-49E1-8ACF-8DE47C1AA198}"/>
              </a:ext>
            </a:extLst>
          </p:cNvPr>
          <p:cNvGrpSpPr/>
          <p:nvPr/>
        </p:nvGrpSpPr>
        <p:grpSpPr>
          <a:xfrm>
            <a:off x="513160" y="509279"/>
            <a:ext cx="619600" cy="45719"/>
            <a:chOff x="709919" y="549275"/>
            <a:chExt cx="619600" cy="45719"/>
          </a:xfrm>
          <a:solidFill>
            <a:srgbClr val="1D378B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72F469-5CFE-40DC-8E5A-24370FF251D6}"/>
                </a:ext>
              </a:extLst>
            </p:cNvPr>
            <p:cNvSpPr txBox="1"/>
            <p:nvPr/>
          </p:nvSpPr>
          <p:spPr>
            <a:xfrm>
              <a:off x="709919" y="549275"/>
              <a:ext cx="52863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768062-7B16-4577-9BDE-9B45A638D902}"/>
                </a:ext>
              </a:extLst>
            </p:cNvPr>
            <p:cNvSpPr txBox="1"/>
            <p:nvPr/>
          </p:nvSpPr>
          <p:spPr>
            <a:xfrm>
              <a:off x="1283800" y="549275"/>
              <a:ext cx="4571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457200" algn="ctr">
                <a:lnSpc>
                  <a:spcPct val="90000"/>
                </a:lnSpc>
                <a:spcBef>
                  <a:spcPts val="1000"/>
                </a:spcBef>
                <a:buSzPct val="100000"/>
                <a:defRPr>
                  <a:latin typeface="Calibri" panose="020F0502020204030204" pitchFamily="34" charset="0"/>
                </a:defRPr>
              </a:lvl1pPr>
              <a:lvl2pPr marL="228600" lvl="1" indent="-228600" algn="ctr">
                <a:lnSpc>
                  <a:spcPct val="90000"/>
                </a:lnSpc>
                <a:spcBef>
                  <a:spcPts val="10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2pPr>
              <a:lvl3pPr marL="685800" lvl="2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3pPr>
              <a:lvl4pPr marL="1143000" lvl="3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4pPr>
              <a:lvl5pPr marL="1600200" lvl="4" indent="-228600" algn="ctr">
                <a:lnSpc>
                  <a:spcPct val="90000"/>
                </a:lnSpc>
                <a:spcBef>
                  <a:spcPts val="500"/>
                </a:spcBef>
                <a:buSzPct val="100000"/>
                <a:buFont typeface="Arial" panose="020B0604020202020204" pitchFamily="34" charset="0"/>
                <a:buChar char="•"/>
                <a:defRPr>
                  <a:latin typeface="Calibri" panose="020F0502020204030204" pitchFamily="34" charset="0"/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lvl="1" indent="0">
                <a:buNone/>
              </a:pPr>
              <a:endParaRPr lang="en-ID">
                <a:sym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2727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Web Crawling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-1" y="0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고객 맞춤 </a:t>
            </a:r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서비스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5092" y="326485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user1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543846" y="2780407"/>
            <a:ext cx="1729408" cy="974035"/>
          </a:xfrm>
          <a:prstGeom prst="straightConnector1">
            <a:avLst/>
          </a:prstGeom>
          <a:ln w="38100">
            <a:solidFill>
              <a:srgbClr val="1D37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2462498" y="4113682"/>
            <a:ext cx="1810756" cy="709777"/>
          </a:xfrm>
          <a:prstGeom prst="straightConnector1">
            <a:avLst/>
          </a:prstGeom>
          <a:ln w="38100">
            <a:solidFill>
              <a:srgbClr val="1D37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55092" y="55920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6004" y="3783616"/>
            <a:ext cx="3292326" cy="523220"/>
          </a:xfrm>
          <a:prstGeom prst="rect">
            <a:avLst/>
          </a:prstGeom>
          <a:noFill/>
          <a:ln w="38100">
            <a:solidFill>
              <a:srgbClr val="0094D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고객 맞춤 서비스 제공</a:t>
            </a:r>
            <a:endParaRPr lang="en-US" altLang="ko-KR" sz="28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5822" y="1810986"/>
            <a:ext cx="1687352" cy="13332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19" y="4172522"/>
            <a:ext cx="1661855" cy="14195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68464" y="3691283"/>
            <a:ext cx="2151052" cy="707886"/>
          </a:xfrm>
          <a:prstGeom prst="rect">
            <a:avLst/>
          </a:prstGeom>
          <a:noFill/>
          <a:ln w="38100" cap="sq">
            <a:solidFill>
              <a:srgbClr val="FF0000"/>
            </a:solidFill>
            <a:round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Big Data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637307" y="4045226"/>
            <a:ext cx="1063487" cy="0"/>
          </a:xfrm>
          <a:prstGeom prst="straightConnector1">
            <a:avLst/>
          </a:prstGeom>
          <a:ln w="38100">
            <a:solidFill>
              <a:srgbClr val="1D37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94247" y="1760037"/>
            <a:ext cx="4540105" cy="1654486"/>
            <a:chOff x="3602245" y="2084979"/>
            <a:chExt cx="4540105" cy="1654486"/>
          </a:xfrm>
        </p:grpSpPr>
        <p:pic>
          <p:nvPicPr>
            <p:cNvPr id="1028" name="Picture 4" descr="넷플릭스, 문어발 확장 '가속페달'…'대규모 OTT 연합체 구축' 조짐 | Save Internet 뉴데일리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245" y="2084979"/>
              <a:ext cx="2941308" cy="1654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아마존 닷컴 : 네이버 블로그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741" y="2406386"/>
              <a:ext cx="2114609" cy="1189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160250" y="1544742"/>
            <a:ext cx="1009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많은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유저들로부터 모은 취향 정보들을 기반으로 하여 스스로 예측하는 </a:t>
            </a:r>
            <a:r>
              <a:rPr lang="ko-KR" altLang="en-US" sz="20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기술</a:t>
            </a:r>
            <a:endParaRPr lang="en-US" altLang="ko-KR" sz="2000" dirty="0" smtClean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8506004" y="2441840"/>
            <a:ext cx="3683479" cy="113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기반 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8506003" y="4026225"/>
            <a:ext cx="3683479" cy="113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아이템 기반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212704" y="2203177"/>
            <a:ext cx="4235570" cy="1595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4641" y="5657598"/>
            <a:ext cx="11664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Ex.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어떤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특정한 인물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한가지 이슈에 관해서 인물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같은 의견을 갖는다면 다른 </a:t>
            </a:r>
            <a:r>
              <a:rPr lang="ko-KR" altLang="en-US" sz="1400" dirty="0" smtClean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이슈에 대해서도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비슷한 의견을 가질 확률이 높을 것이라는 사실에 기반한다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 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94247" y="1960241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ex) 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40277" y="4008619"/>
            <a:ext cx="2615879" cy="1223404"/>
          </a:xfrm>
          <a:prstGeom prst="roundRect">
            <a:avLst>
              <a:gd name="adj" fmla="val 10990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47969" y="4360422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기반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26411" y="4008619"/>
            <a:ext cx="2615879" cy="1223404"/>
          </a:xfrm>
          <a:prstGeom prst="roundRect">
            <a:avLst>
              <a:gd name="adj" fmla="val 10990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92071" y="4389489"/>
            <a:ext cx="1884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 기반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66782" y="4327933"/>
            <a:ext cx="66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</a:t>
            </a:r>
            <a:r>
              <a:rPr lang="en-US" altLang="ko-KR" sz="3200" b="1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s.</a:t>
            </a:r>
            <a:endParaRPr lang="ko-KR" altLang="en-US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-10197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협업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필터링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18506004" y="2441840"/>
            <a:ext cx="3683479" cy="113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 기반 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8506003" y="4026225"/>
            <a:ext cx="3683479" cy="113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아이템 기반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212704" y="2203177"/>
            <a:ext cx="4235570" cy="1595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2424C-EDFC-46C5-8EF3-A5E9F2A80CD3}"/>
              </a:ext>
            </a:extLst>
          </p:cNvPr>
          <p:cNvSpPr txBox="1"/>
          <p:nvPr/>
        </p:nvSpPr>
        <p:spPr>
          <a:xfrm flipV="1">
            <a:off x="0" y="-8802"/>
            <a:ext cx="5086349" cy="1257891"/>
          </a:xfrm>
          <a:prstGeom prst="round1Rect">
            <a:avLst>
              <a:gd name="adj" fmla="val 9646"/>
            </a:avLst>
          </a:prstGeom>
          <a:solidFill>
            <a:srgbClr val="1D3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endParaRPr lang="en-ID" dirty="0">
              <a:latin typeface="+mn-lt"/>
              <a:sym typeface="Segoe UI Light" panose="020B0502040204020203" pitchFamily="34" charset="0"/>
            </a:endParaRPr>
          </a:p>
        </p:txBody>
      </p:sp>
      <p:sp>
        <p:nvSpPr>
          <p:cNvPr id="18" name="Title 20">
            <a:extLst>
              <a:ext uri="{FF2B5EF4-FFF2-40B4-BE49-F238E27FC236}">
                <a16:creationId xmlns:a16="http://schemas.microsoft.com/office/drawing/2014/main" id="{D050B267-22CA-441B-AAFA-F20562546618}"/>
              </a:ext>
            </a:extLst>
          </p:cNvPr>
          <p:cNvSpPr txBox="1">
            <a:spLocks/>
          </p:cNvSpPr>
          <p:nvPr/>
        </p:nvSpPr>
        <p:spPr>
          <a:xfrm>
            <a:off x="452676" y="412134"/>
            <a:ext cx="4767892" cy="4801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협업 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필터링</a:t>
            </a:r>
            <a:endParaRPr lang="en-ID" sz="3600" b="1" dirty="0">
              <a:solidFill>
                <a:schemeClr val="bg1"/>
              </a:solidFill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E98A4-FB91-4288-B6B8-E5D896EC8778}"/>
              </a:ext>
            </a:extLst>
          </p:cNvPr>
          <p:cNvSpPr txBox="1"/>
          <p:nvPr/>
        </p:nvSpPr>
        <p:spPr>
          <a:xfrm>
            <a:off x="452676" y="923549"/>
            <a:ext cx="3585924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-457200" algn="ctr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Calibri" panose="020F0502020204030204" pitchFamily="34" charset="0"/>
              </a:defRPr>
            </a:lvl1pPr>
            <a:lvl2pPr marL="228600" lvl="1" indent="-228600" algn="ctr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2pPr>
            <a:lvl3pPr marL="685800" lvl="2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3pPr>
            <a:lvl4pPr marL="1143000" lvl="3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1600200" lvl="4" indent="-228600" algn="ctr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indent="0">
              <a:buNone/>
            </a:pPr>
            <a:endParaRPr lang="en-ID">
              <a:sym typeface="Calibri" panose="020F050202020403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6578" y="1249089"/>
            <a:ext cx="10438844" cy="4359822"/>
            <a:chOff x="876578" y="1249089"/>
            <a:chExt cx="10438844" cy="4359822"/>
          </a:xfrm>
        </p:grpSpPr>
        <p:grpSp>
          <p:nvGrpSpPr>
            <p:cNvPr id="3" name="그룹 2"/>
            <p:cNvGrpSpPr/>
            <p:nvPr/>
          </p:nvGrpSpPr>
          <p:grpSpPr>
            <a:xfrm>
              <a:off x="876578" y="1249089"/>
              <a:ext cx="10438844" cy="4359822"/>
              <a:chOff x="836668" y="1391989"/>
              <a:chExt cx="10438844" cy="435982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668" y="1391989"/>
                <a:ext cx="10438844" cy="4359822"/>
              </a:xfrm>
              <a:prstGeom prst="rect">
                <a:avLst/>
              </a:prstGeom>
            </p:spPr>
          </p:pic>
          <p:sp>
            <p:nvSpPr>
              <p:cNvPr id="2" name="모서리가 둥근 직사각형 1"/>
              <p:cNvSpPr/>
              <p:nvPr/>
            </p:nvSpPr>
            <p:spPr>
              <a:xfrm>
                <a:off x="4108897" y="2920500"/>
                <a:ext cx="599440" cy="447040"/>
              </a:xfrm>
              <a:prstGeom prst="roundRect">
                <a:avLst/>
              </a:prstGeom>
              <a:noFill/>
              <a:ln w="25400">
                <a:solidFill>
                  <a:srgbClr val="1D3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A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7433124" y="2920500"/>
                <a:ext cx="599440" cy="447040"/>
              </a:xfrm>
              <a:prstGeom prst="roundRect">
                <a:avLst/>
              </a:prstGeom>
              <a:noFill/>
              <a:ln w="25400">
                <a:solidFill>
                  <a:srgbClr val="1D37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3507577" y="4245937"/>
              <a:ext cx="2044460" cy="13629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와이드스크린</PresentationFormat>
  <Paragraphs>184</Paragraphs>
  <Slides>26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Sandoll 삼립호빵체 Outline</vt:lpstr>
      <vt:lpstr>맑은 고딕</vt:lpstr>
      <vt:lpstr>배달의민족 도현</vt:lpstr>
      <vt:lpstr>배달의민족 주아</vt:lpstr>
      <vt:lpstr>배달의민족 한나는 열한살</vt:lpstr>
      <vt:lpstr>배달의민족 한나체 Air</vt:lpstr>
      <vt:lpstr>배달의민족 한나체 Pro</vt:lpstr>
      <vt:lpstr>배찌체</vt:lpstr>
      <vt:lpstr>Arial</vt:lpstr>
      <vt:lpstr>Calibri</vt:lpstr>
      <vt:lpstr>Cambria</vt:lpstr>
      <vt:lpstr>Century Gothic</vt:lpstr>
      <vt:lpstr>Segoe UI</vt:lpstr>
      <vt:lpstr>Segoe UI Light</vt:lpstr>
      <vt:lpstr>Office Theme</vt:lpstr>
      <vt:lpstr>사외위탁교육 홈페이지 프로젝트 4조 (Crawling Team)</vt:lpstr>
      <vt:lpstr>PowerPoint 프레젠테이션</vt:lpstr>
      <vt:lpstr>PowerPoint 프레젠테이션</vt:lpstr>
      <vt:lpstr>팀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지금까지 4조였습니다. 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2021-01-05T01:32:07Z</dcterms:created>
  <dcterms:modified xsi:type="dcterms:W3CDTF">2021-05-11T02:33:01Z</dcterms:modified>
</cp:coreProperties>
</file>